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9" r:id="rId2"/>
    <p:sldId id="295" r:id="rId3"/>
    <p:sldId id="296" r:id="rId4"/>
    <p:sldId id="298" r:id="rId5"/>
    <p:sldId id="292" r:id="rId6"/>
    <p:sldId id="297" r:id="rId7"/>
    <p:sldId id="261" r:id="rId8"/>
    <p:sldId id="280" r:id="rId9"/>
    <p:sldId id="279" r:id="rId10"/>
    <p:sldId id="263" r:id="rId11"/>
    <p:sldId id="275" r:id="rId12"/>
    <p:sldId id="264" r:id="rId13"/>
    <p:sldId id="273" r:id="rId14"/>
    <p:sldId id="276" r:id="rId15"/>
    <p:sldId id="265" r:id="rId16"/>
    <p:sldId id="266" r:id="rId17"/>
    <p:sldId id="267" r:id="rId18"/>
    <p:sldId id="277" r:id="rId19"/>
    <p:sldId id="268" r:id="rId20"/>
    <p:sldId id="269" r:id="rId21"/>
    <p:sldId id="281" r:id="rId22"/>
    <p:sldId id="270" r:id="rId23"/>
    <p:sldId id="271" r:id="rId24"/>
    <p:sldId id="272" r:id="rId25"/>
    <p:sldId id="284" r:id="rId26"/>
    <p:sldId id="283" r:id="rId27"/>
    <p:sldId id="285" r:id="rId28"/>
    <p:sldId id="286" r:id="rId29"/>
    <p:sldId id="259" r:id="rId30"/>
    <p:sldId id="287" r:id="rId31"/>
    <p:sldId id="289" r:id="rId32"/>
    <p:sldId id="291" r:id="rId33"/>
    <p:sldId id="290"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p:cViewPr varScale="1">
        <p:scale>
          <a:sx n="98" d="100"/>
          <a:sy n="98" d="100"/>
        </p:scale>
        <p:origin x="90"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E9531-B1D2-455F-B42E-2EFD919EE6CA}" type="datetimeFigureOut">
              <a:rPr lang="en-US" smtClean="0"/>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2651F-F893-4F3F-9709-C50424863F89}" type="slidenum">
              <a:rPr lang="en-US" smtClean="0"/>
              <a:t>‹#›</a:t>
            </a:fld>
            <a:endParaRPr lang="en-US"/>
          </a:p>
        </p:txBody>
      </p:sp>
    </p:spTree>
    <p:extLst>
      <p:ext uri="{BB962C8B-B14F-4D97-AF65-F5344CB8AC3E}">
        <p14:creationId xmlns:p14="http://schemas.microsoft.com/office/powerpoint/2010/main" val="230509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27962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a:t>
            </a:fld>
            <a:endParaRPr lang="en-US"/>
          </a:p>
        </p:txBody>
      </p:sp>
    </p:spTree>
    <p:extLst>
      <p:ext uri="{BB962C8B-B14F-4D97-AF65-F5344CB8AC3E}">
        <p14:creationId xmlns:p14="http://schemas.microsoft.com/office/powerpoint/2010/main" val="246657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a:p>
        </p:txBody>
      </p:sp>
    </p:spTree>
    <p:extLst>
      <p:ext uri="{BB962C8B-B14F-4D97-AF65-F5344CB8AC3E}">
        <p14:creationId xmlns:p14="http://schemas.microsoft.com/office/powerpoint/2010/main" val="139383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2651F-F893-4F3F-9709-C50424863F89}" type="slidenum">
              <a:rPr lang="en-US" smtClean="0"/>
              <a:t>14</a:t>
            </a:fld>
            <a:endParaRPr lang="en-US"/>
          </a:p>
        </p:txBody>
      </p:sp>
    </p:spTree>
    <p:extLst>
      <p:ext uri="{BB962C8B-B14F-4D97-AF65-F5344CB8AC3E}">
        <p14:creationId xmlns:p14="http://schemas.microsoft.com/office/powerpoint/2010/main" val="32351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D18EBA-E16D-4C25-BEFA-E081D4A1DE49}" type="datetime1">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352334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D3356-0969-46CE-85EA-0F0CD8010AD0}" type="datetime1">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242048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C3816-D5E1-479A-8B7A-E2D5A2085B32}" type="datetime1">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26721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52400"/>
            <a:ext cx="9144000" cy="1143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152400"/>
            <a:ext cx="8229600" cy="1143000"/>
          </a:xfrm>
        </p:spPr>
        <p:txBody>
          <a:bodyPr>
            <a:normAutofit/>
          </a:bodyPr>
          <a:lstStyle/>
          <a:p>
            <a:r>
              <a:rPr lang="en-US" sz="4000" dirty="0">
                <a:solidFill>
                  <a:srgbClr val="006892"/>
                </a:solidFill>
                <a:latin typeface="Arial" pitchFamily="34" charset="0"/>
                <a:cs typeface="Arial" pitchFamily="34" charset="0"/>
              </a:rPr>
              <a:t>Objectives</a:t>
            </a:r>
          </a:p>
        </p:txBody>
      </p:sp>
      <p:sp>
        <p:nvSpPr>
          <p:cNvPr id="9" name="Rectangle 8"/>
          <p:cNvSpPr/>
          <p:nvPr userDrawn="1"/>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2954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2" name="Date Placeholder 7"/>
          <p:cNvSpPr>
            <a:spLocks noGrp="1"/>
          </p:cNvSpPr>
          <p:nvPr>
            <p:ph type="dt" sz="half" idx="10"/>
          </p:nvPr>
        </p:nvSpPr>
        <p:spPr>
          <a:xfrm>
            <a:off x="457200" y="6356350"/>
            <a:ext cx="2133600" cy="365125"/>
          </a:xfrm>
        </p:spPr>
        <p:txBody>
          <a:bodyPr/>
          <a:lstStyle/>
          <a:p>
            <a:fld id="{9AE43413-3FF3-475F-83EA-3CF180FBB30D}"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13" name="Slide Number Placeholder 8"/>
          <p:cNvSpPr>
            <a:spLocks noGrp="1"/>
          </p:cNvSpPr>
          <p:nvPr>
            <p:ph type="sldNum" sz="quarter" idx="12"/>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5027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689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CE41E2-F5F8-4D20-9FE9-BEDA9815820E}" type="datetime1">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73653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892"/>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99E8C3-878F-4A03-A386-2960407F8865}" type="datetime1">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301225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FC7F49-2E11-40E8-9AD8-890E7C76407B}" type="datetime1">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80467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FF7410-A1CC-4738-848C-A0E01621ABC9}" type="datetime1">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1355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0C5CB-0638-4EFB-B0DF-FB4729535E7F}" type="datetime1">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232199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5CA2B-08F9-4969-A34F-D5E8682BFE37}" type="datetime1">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151078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06773-17F3-4E9C-9B97-D64739CE8D0C}" type="datetime1">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383783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2158E-E398-4AE6-AAC0-89E2B3E8C946}" type="datetime1">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B6065-3A9E-439B-BEC6-D7B732BE0CFC}" type="slidenum">
              <a:rPr lang="en-US" smtClean="0"/>
              <a:t>‹#›</a:t>
            </a:fld>
            <a:endParaRPr lang="en-US"/>
          </a:p>
        </p:txBody>
      </p:sp>
    </p:spTree>
    <p:extLst>
      <p:ext uri="{BB962C8B-B14F-4D97-AF65-F5344CB8AC3E}">
        <p14:creationId xmlns:p14="http://schemas.microsoft.com/office/powerpoint/2010/main" val="395307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b="0" i="0" u="none" kern="1200">
          <a:solidFill>
            <a:srgbClr val="00689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amhsa.gov/nrepp" TargetMode="External"/><Relationship Id="rId2" Type="http://schemas.openxmlformats.org/officeDocument/2006/relationships/hyperlink" Target="http://cjinvolvedwome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malsup@eccf.com" TargetMode="External"/><Relationship Id="rId2" Type="http://schemas.openxmlformats.org/officeDocument/2006/relationships/hyperlink" Target="mailto:ltalbotlundrigan@gmail.com" TargetMode="External"/><Relationship Id="rId1" Type="http://schemas.openxmlformats.org/officeDocument/2006/relationships/slideLayout" Target="../slideLayouts/slideLayout2.xml"/><Relationship Id="rId4" Type="http://schemas.openxmlformats.org/officeDocument/2006/relationships/hyperlink" Target="mailto:teabower@gmail.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hyperlink" Target="http://www.rsat-tt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jinvolvedwomen.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707" y="1524000"/>
            <a:ext cx="8763000" cy="1470025"/>
          </a:xfrm>
        </p:spPr>
        <p:txBody>
          <a:bodyPr>
            <a:normAutofit/>
          </a:bodyPr>
          <a:lstStyle/>
          <a:p>
            <a:pPr marL="0" marR="0">
              <a:spcBef>
                <a:spcPts val="0"/>
              </a:spcBef>
              <a:spcAft>
                <a:spcPts val="0"/>
              </a:spcAft>
            </a:pPr>
            <a:r>
              <a:rPr lang="en-US" sz="3600" b="1" dirty="0">
                <a:solidFill>
                  <a:srgbClr val="006892"/>
                </a:solidFill>
                <a:latin typeface="Arial" pitchFamily="34" charset="0"/>
                <a:cs typeface="Arial" pitchFamily="34" charset="0"/>
              </a:rPr>
              <a:t>Building Better Programs for </a:t>
            </a:r>
            <a:br>
              <a:rPr lang="en-US" sz="3600" b="1" dirty="0">
                <a:solidFill>
                  <a:srgbClr val="006892"/>
                </a:solidFill>
                <a:latin typeface="Arial" pitchFamily="34" charset="0"/>
                <a:cs typeface="Arial" pitchFamily="34" charset="0"/>
              </a:rPr>
            </a:br>
            <a:r>
              <a:rPr lang="en-US" sz="3600" b="1" dirty="0">
                <a:solidFill>
                  <a:srgbClr val="006892"/>
                </a:solidFill>
                <a:latin typeface="Arial" pitchFamily="34" charset="0"/>
                <a:cs typeface="Arial" pitchFamily="34" charset="0"/>
              </a:rPr>
              <a:t>Justice Involved Women</a:t>
            </a:r>
            <a:endParaRPr lang="en-US" sz="5400"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sp>
        <p:nvSpPr>
          <p:cNvPr id="3" name="Rectangle 2"/>
          <p:cNvSpPr/>
          <p:nvPr/>
        </p:nvSpPr>
        <p:spPr>
          <a:xfrm>
            <a:off x="990600" y="3048000"/>
            <a:ext cx="7315200" cy="1477328"/>
          </a:xfrm>
          <a:prstGeom prst="rect">
            <a:avLst/>
          </a:prstGeom>
        </p:spPr>
        <p:txBody>
          <a:bodyPr wrap="square">
            <a:spAutoFit/>
          </a:bodyPr>
          <a:lstStyle/>
          <a:p>
            <a:pPr algn="ctr"/>
            <a:r>
              <a:rPr lang="en-US" b="1" dirty="0"/>
              <a:t>Presented by</a:t>
            </a:r>
          </a:p>
          <a:p>
            <a:pPr algn="ctr"/>
            <a:r>
              <a:rPr lang="en-US" b="1" dirty="0"/>
              <a:t>Lisa Talbot </a:t>
            </a:r>
            <a:r>
              <a:rPr lang="en-US" b="1" dirty="0" err="1"/>
              <a:t>Lundrigan</a:t>
            </a:r>
            <a:r>
              <a:rPr lang="en-US" b="1" dirty="0"/>
              <a:t>, </a:t>
            </a:r>
            <a:r>
              <a:rPr lang="en-US" b="1" dirty="0" err="1"/>
              <a:t>AdCare</a:t>
            </a:r>
            <a:r>
              <a:rPr lang="en-US" b="1" dirty="0"/>
              <a:t> Criminal Justice Services, Inc. </a:t>
            </a:r>
          </a:p>
          <a:p>
            <a:pPr algn="ctr"/>
            <a:endParaRPr lang="en-US" b="1" dirty="0"/>
          </a:p>
          <a:p>
            <a:pPr algn="ctr"/>
            <a:r>
              <a:rPr lang="en-US" b="1" dirty="0"/>
              <a:t>Moderator, Stephen Keller</a:t>
            </a:r>
          </a:p>
          <a:p>
            <a:pPr algn="ctr"/>
            <a:r>
              <a:rPr lang="en-US" b="1" dirty="0"/>
              <a:t>Training/TA Coordinator, RSAT-TTA</a:t>
            </a:r>
          </a:p>
        </p:txBody>
      </p:sp>
    </p:spTree>
    <p:extLst>
      <p:ext uri="{BB962C8B-B14F-4D97-AF65-F5344CB8AC3E}">
        <p14:creationId xmlns:p14="http://schemas.microsoft.com/office/powerpoint/2010/main" val="194558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Truth One</a:t>
            </a:r>
          </a:p>
        </p:txBody>
      </p:sp>
      <p:sp>
        <p:nvSpPr>
          <p:cNvPr id="3" name="Content Placeholder 2"/>
          <p:cNvSpPr>
            <a:spLocks noGrp="1"/>
          </p:cNvSpPr>
          <p:nvPr>
            <p:ph idx="1"/>
          </p:nvPr>
        </p:nvSpPr>
        <p:spPr/>
        <p:txBody>
          <a:bodyPr/>
          <a:lstStyle/>
          <a:p>
            <a:pPr marL="0" indent="0">
              <a:buNone/>
            </a:pPr>
            <a:r>
              <a:rPr lang="en-US" dirty="0"/>
              <a:t>Women are the fastest growing criminal justice population yet pose a lower public safety risk than men (NRCJIW, 2012; 2016)</a:t>
            </a:r>
          </a:p>
          <a:p>
            <a:pPr lvl="1">
              <a:buFont typeface="Arial" panose="020B0604020202020204" pitchFamily="34" charset="0"/>
              <a:buChar char="•"/>
            </a:pPr>
            <a:r>
              <a:rPr lang="en-US" dirty="0"/>
              <a:t>In 2013, there were 1.2 justice-involved women in the United States. (Glaze &amp; </a:t>
            </a:r>
            <a:r>
              <a:rPr lang="en-US" dirty="0" err="1"/>
              <a:t>Kaeble</a:t>
            </a:r>
            <a:r>
              <a:rPr lang="en-US" dirty="0"/>
              <a:t>, 2014)</a:t>
            </a:r>
          </a:p>
          <a:p>
            <a:pPr lvl="1">
              <a:buFont typeface="Arial" panose="020B0604020202020204" pitchFamily="34" charset="0"/>
              <a:buChar char="•"/>
            </a:pPr>
            <a:r>
              <a:rPr lang="en-US" dirty="0"/>
              <a:t>In the past two decades the number of women who are justice involved has grown at a consistently greater rate than that of justice involved men.</a:t>
            </a:r>
          </a:p>
          <a:p>
            <a:endParaRPr lang="en-US" dirty="0"/>
          </a:p>
        </p:txBody>
      </p:sp>
      <p:sp>
        <p:nvSpPr>
          <p:cNvPr id="4" name="Date Placeholder 3"/>
          <p:cNvSpPr>
            <a:spLocks noGrp="1"/>
          </p:cNvSpPr>
          <p:nvPr>
            <p:ph type="dt" sz="half" idx="10"/>
          </p:nvPr>
        </p:nvSpPr>
        <p:spPr/>
        <p:txBody>
          <a:bodyPr/>
          <a:lstStyle/>
          <a:p>
            <a:fld id="{CF1C7AE7-01AF-4374-A13D-0C4FF82B6EAF}"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10</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66956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Types of Crimes Committed</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2440" y="2339049"/>
            <a:ext cx="6639119" cy="30482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10"/>
          </p:nvPr>
        </p:nvSpPr>
        <p:spPr/>
        <p:txBody>
          <a:bodyPr/>
          <a:lstStyle/>
          <a:p>
            <a:fld id="{F46B2341-7C96-45FF-BC34-18C9BFADC1BC}"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11</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6126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Truth Two</a:t>
            </a:r>
          </a:p>
        </p:txBody>
      </p:sp>
      <p:sp>
        <p:nvSpPr>
          <p:cNvPr id="3" name="Content Placeholder 2"/>
          <p:cNvSpPr>
            <a:spLocks noGrp="1"/>
          </p:cNvSpPr>
          <p:nvPr>
            <p:ph idx="1"/>
          </p:nvPr>
        </p:nvSpPr>
        <p:spPr/>
        <p:txBody>
          <a:bodyPr/>
          <a:lstStyle/>
          <a:p>
            <a:pPr marL="0" indent="0">
              <a:buNone/>
            </a:pPr>
            <a:r>
              <a:rPr lang="en-US" dirty="0"/>
              <a:t>Women Follow Unique Pathways into Crime and Present Risk Factors that Signal Different Intervention Needs (NCJIW, 2012; 2016)</a:t>
            </a:r>
          </a:p>
          <a:p>
            <a:pPr marL="0" indent="0">
              <a:buNone/>
            </a:pPr>
            <a:endParaRPr lang="en-US" dirty="0"/>
          </a:p>
        </p:txBody>
      </p:sp>
      <p:sp>
        <p:nvSpPr>
          <p:cNvPr id="4" name="Date Placeholder 3"/>
          <p:cNvSpPr>
            <a:spLocks noGrp="1"/>
          </p:cNvSpPr>
          <p:nvPr>
            <p:ph type="dt" sz="half" idx="10"/>
          </p:nvPr>
        </p:nvSpPr>
        <p:spPr/>
        <p:txBody>
          <a:bodyPr/>
          <a:lstStyle/>
          <a:p>
            <a:fld id="{E6259C7B-CBDD-45CA-9511-28CC098FA7CE}"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12</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2302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r>
              <a:rPr lang="en-US" dirty="0"/>
              <a:t>Pathways Model</a:t>
            </a:r>
          </a:p>
        </p:txBody>
      </p:sp>
      <p:sp>
        <p:nvSpPr>
          <p:cNvPr id="5" name="Content Placeholder 4"/>
          <p:cNvSpPr>
            <a:spLocks noGrp="1"/>
          </p:cNvSpPr>
          <p:nvPr>
            <p:ph idx="1"/>
          </p:nvPr>
        </p:nvSpPr>
        <p:spPr/>
        <p:txBody>
          <a:bodyPr/>
          <a:lstStyle/>
          <a:p>
            <a:r>
              <a:rPr lang="en-US" dirty="0"/>
              <a:t>Women’s criminal activities are seen in the context of their live circumstances.</a:t>
            </a:r>
          </a:p>
          <a:p>
            <a:r>
              <a:rPr lang="en-US" dirty="0"/>
              <a:t>Convergence of the impact of women’s socioeconomic status, race, gender.</a:t>
            </a:r>
          </a:p>
          <a:p>
            <a:r>
              <a:rPr lang="en-US" dirty="0"/>
              <a:t>Co-Occurring Disorders</a:t>
            </a:r>
          </a:p>
          <a:p>
            <a:r>
              <a:rPr lang="en-US" dirty="0"/>
              <a:t>Impact of Trauma</a:t>
            </a:r>
          </a:p>
          <a:p>
            <a:endParaRPr lang="en-US" dirty="0"/>
          </a:p>
        </p:txBody>
      </p:sp>
      <p:sp>
        <p:nvSpPr>
          <p:cNvPr id="2" name="Date Placeholder 1"/>
          <p:cNvSpPr>
            <a:spLocks noGrp="1"/>
          </p:cNvSpPr>
          <p:nvPr>
            <p:ph type="dt" sz="half" idx="10"/>
          </p:nvPr>
        </p:nvSpPr>
        <p:spPr/>
        <p:txBody>
          <a:bodyPr/>
          <a:lstStyle/>
          <a:p>
            <a:fld id="{1EB4E87B-C7D8-4D30-8116-A5A80C4DCCAB}"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13</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1518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Pathways Model</a:t>
            </a:r>
          </a:p>
        </p:txBody>
      </p:sp>
      <p:pic>
        <p:nvPicPr>
          <p:cNvPr id="4" name="image1.png"/>
          <p:cNvPicPr>
            <a:picLocks noGrp="1"/>
          </p:cNvPicPr>
          <p:nvPr>
            <p:ph idx="1"/>
          </p:nvPr>
        </p:nvPicPr>
        <p:blipFill>
          <a:blip r:embed="rId3" cstate="print"/>
          <a:stretch>
            <a:fillRect/>
          </a:stretch>
        </p:blipFill>
        <p:spPr>
          <a:xfrm>
            <a:off x="304800" y="1219201"/>
            <a:ext cx="8534400" cy="5029200"/>
          </a:xfrm>
          <a:prstGeom prst="rect">
            <a:avLst/>
          </a:prstGeom>
          <a:effectLst>
            <a:outerShdw blurRad="50800" dist="50800" dir="5400000" algn="ctr" rotWithShape="0">
              <a:schemeClr val="tx2">
                <a:lumMod val="60000"/>
                <a:lumOff val="40000"/>
              </a:schemeClr>
            </a:outerShdw>
          </a:effectLst>
        </p:spPr>
      </p:pic>
      <p:sp>
        <p:nvSpPr>
          <p:cNvPr id="5" name="TextBox 4"/>
          <p:cNvSpPr txBox="1"/>
          <p:nvPr/>
        </p:nvSpPr>
        <p:spPr>
          <a:xfrm>
            <a:off x="1143000" y="6248400"/>
            <a:ext cx="6324600" cy="246221"/>
          </a:xfrm>
          <a:prstGeom prst="rect">
            <a:avLst/>
          </a:prstGeom>
          <a:noFill/>
        </p:spPr>
        <p:txBody>
          <a:bodyPr wrap="square" rtlCol="0">
            <a:spAutoFit/>
          </a:bodyPr>
          <a:lstStyle/>
          <a:p>
            <a:r>
              <a:rPr lang="en-US" sz="1000" dirty="0"/>
              <a:t>Brennan, </a:t>
            </a:r>
            <a:r>
              <a:rPr lang="en-US" sz="1000" dirty="0" err="1"/>
              <a:t>Breitenbach</a:t>
            </a:r>
            <a:r>
              <a:rPr lang="en-US" sz="1000" dirty="0"/>
              <a:t>, </a:t>
            </a:r>
            <a:r>
              <a:rPr lang="en-US" sz="1000" dirty="0" err="1"/>
              <a:t>Dieterich</a:t>
            </a:r>
            <a:r>
              <a:rPr lang="en-US" sz="1000" dirty="0"/>
              <a:t>, Salisbury, van </a:t>
            </a:r>
            <a:r>
              <a:rPr lang="en-US" sz="1000" dirty="0" err="1"/>
              <a:t>Voorhis</a:t>
            </a:r>
            <a:r>
              <a:rPr lang="en-US" sz="1000" dirty="0"/>
              <a:t> (2012); </a:t>
            </a:r>
            <a:r>
              <a:rPr lang="en-US" sz="1000" b="1" i="1" dirty="0"/>
              <a:t>Women’s Pathways to Serious and Habitual Crime</a:t>
            </a:r>
          </a:p>
        </p:txBody>
      </p:sp>
      <p:sp>
        <p:nvSpPr>
          <p:cNvPr id="3" name="Date Placeholder 2"/>
          <p:cNvSpPr>
            <a:spLocks noGrp="1"/>
          </p:cNvSpPr>
          <p:nvPr>
            <p:ph type="dt" sz="half" idx="10"/>
          </p:nvPr>
        </p:nvSpPr>
        <p:spPr/>
        <p:txBody>
          <a:bodyPr/>
          <a:lstStyle/>
          <a:p>
            <a:fld id="{CEC3F34F-1DF5-4E3F-9197-B0CD021E3206}"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14</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15945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Truth Three</a:t>
            </a:r>
          </a:p>
        </p:txBody>
      </p:sp>
      <p:sp>
        <p:nvSpPr>
          <p:cNvPr id="3" name="Content Placeholder 2"/>
          <p:cNvSpPr>
            <a:spLocks noGrp="1"/>
          </p:cNvSpPr>
          <p:nvPr>
            <p:ph idx="1"/>
          </p:nvPr>
        </p:nvSpPr>
        <p:spPr/>
        <p:txBody>
          <a:bodyPr/>
          <a:lstStyle/>
          <a:p>
            <a:pPr marL="0" indent="0">
              <a:buNone/>
            </a:pPr>
            <a:r>
              <a:rPr lang="en-US" dirty="0"/>
              <a:t>Women’s Engagement in Criminal Behavior is Often Related to their Relationships, Connections and Disconnections with Others</a:t>
            </a:r>
          </a:p>
          <a:p>
            <a:pPr lvl="1">
              <a:buFont typeface="Arial" panose="020B0604020202020204" pitchFamily="34" charset="0"/>
              <a:buChar char="•"/>
            </a:pPr>
            <a:r>
              <a:rPr lang="en-US" dirty="0"/>
              <a:t>Childhood relationships and dynamics</a:t>
            </a:r>
          </a:p>
          <a:p>
            <a:pPr lvl="1">
              <a:buFont typeface="Arial" panose="020B0604020202020204" pitchFamily="34" charset="0"/>
              <a:buChar char="•"/>
            </a:pPr>
            <a:r>
              <a:rPr lang="en-US" dirty="0"/>
              <a:t>Childhood Trauma</a:t>
            </a:r>
          </a:p>
          <a:p>
            <a:pPr lvl="1">
              <a:buFont typeface="Arial" panose="020B0604020202020204" pitchFamily="34" charset="0"/>
              <a:buChar char="•"/>
            </a:pPr>
            <a:r>
              <a:rPr lang="en-US" dirty="0"/>
              <a:t>Violent / Abusive Relationships</a:t>
            </a:r>
          </a:p>
          <a:p>
            <a:pPr lvl="1">
              <a:buFont typeface="Arial" panose="020B0604020202020204" pitchFamily="34" charset="0"/>
              <a:buChar char="•"/>
            </a:pPr>
            <a:r>
              <a:rPr lang="en-US" dirty="0"/>
              <a:t>Absent / Inconsistent connections</a:t>
            </a:r>
          </a:p>
          <a:p>
            <a:pPr lvl="1">
              <a:buFont typeface="Arial" panose="020B0604020202020204" pitchFamily="34" charset="0"/>
              <a:buChar char="•"/>
            </a:pPr>
            <a:r>
              <a:rPr lang="en-US" dirty="0"/>
              <a:t>Grief and Loss</a:t>
            </a:r>
          </a:p>
        </p:txBody>
      </p:sp>
      <p:sp>
        <p:nvSpPr>
          <p:cNvPr id="4" name="Date Placeholder 3"/>
          <p:cNvSpPr>
            <a:spLocks noGrp="1"/>
          </p:cNvSpPr>
          <p:nvPr>
            <p:ph type="dt" sz="half" idx="10"/>
          </p:nvPr>
        </p:nvSpPr>
        <p:spPr/>
        <p:txBody>
          <a:bodyPr/>
          <a:lstStyle/>
          <a:p>
            <a:fld id="{BF652E16-F878-4CBF-A19D-8D171BA89C5F}"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15</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855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Truth Four</a:t>
            </a:r>
          </a:p>
        </p:txBody>
      </p:sp>
      <p:sp>
        <p:nvSpPr>
          <p:cNvPr id="3" name="Content Placeholder 2"/>
          <p:cNvSpPr>
            <a:spLocks noGrp="1"/>
          </p:cNvSpPr>
          <p:nvPr>
            <p:ph idx="1"/>
          </p:nvPr>
        </p:nvSpPr>
        <p:spPr/>
        <p:txBody>
          <a:bodyPr/>
          <a:lstStyle/>
          <a:p>
            <a:pPr marL="0" indent="0">
              <a:buNone/>
            </a:pPr>
            <a:r>
              <a:rPr lang="en-US" dirty="0"/>
              <a:t>Traditional Criminal Justice Policies and Practices Have Largely Been Developed Through the Lens of Managing Men, Not Women.</a:t>
            </a:r>
          </a:p>
          <a:p>
            <a:pPr lvl="1">
              <a:buFont typeface="Arial" panose="020B0604020202020204" pitchFamily="34" charset="0"/>
              <a:buChar char="•"/>
            </a:pPr>
            <a:r>
              <a:rPr lang="en-US" dirty="0"/>
              <a:t>Facilities built to house men.</a:t>
            </a:r>
          </a:p>
          <a:p>
            <a:pPr lvl="1">
              <a:buFont typeface="Arial" panose="020B0604020202020204" pitchFamily="34" charset="0"/>
              <a:buChar char="•"/>
            </a:pPr>
            <a:r>
              <a:rPr lang="en-US" dirty="0"/>
              <a:t>Staffed by Officers and other professionals trained in supervision of men</a:t>
            </a:r>
          </a:p>
          <a:p>
            <a:pPr lvl="1">
              <a:buFont typeface="Arial" panose="020B0604020202020204" pitchFamily="34" charset="0"/>
              <a:buChar char="•"/>
            </a:pPr>
            <a:r>
              <a:rPr lang="en-US" dirty="0"/>
              <a:t>Courts overwhelmingly sentence and supervise men.</a:t>
            </a:r>
          </a:p>
        </p:txBody>
      </p:sp>
      <p:sp>
        <p:nvSpPr>
          <p:cNvPr id="4" name="Date Placeholder 3"/>
          <p:cNvSpPr>
            <a:spLocks noGrp="1"/>
          </p:cNvSpPr>
          <p:nvPr>
            <p:ph type="dt" sz="half" idx="10"/>
          </p:nvPr>
        </p:nvSpPr>
        <p:spPr/>
        <p:txBody>
          <a:bodyPr/>
          <a:lstStyle/>
          <a:p>
            <a:fld id="{40880AB8-EB02-46AD-BDA8-554765D745AF}"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16</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8617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Truth Five</a:t>
            </a:r>
          </a:p>
        </p:txBody>
      </p:sp>
      <p:sp>
        <p:nvSpPr>
          <p:cNvPr id="3" name="Content Placeholder 2"/>
          <p:cNvSpPr>
            <a:spLocks noGrp="1"/>
          </p:cNvSpPr>
          <p:nvPr>
            <p:ph idx="1"/>
          </p:nvPr>
        </p:nvSpPr>
        <p:spPr/>
        <p:txBody>
          <a:bodyPr/>
          <a:lstStyle/>
          <a:p>
            <a:pPr marL="0" indent="0">
              <a:buNone/>
            </a:pPr>
            <a:r>
              <a:rPr lang="en-US" dirty="0"/>
              <a:t>Justice Involved Women Often Report Histories of Sexual Victimization and Trauma, and Continue to be Vulnerable within Corrections Settings.</a:t>
            </a:r>
          </a:p>
          <a:p>
            <a:pPr lvl="1">
              <a:buFont typeface="Arial" panose="020B0604020202020204" pitchFamily="34" charset="0"/>
              <a:buChar char="•"/>
            </a:pPr>
            <a:r>
              <a:rPr lang="en-US" dirty="0"/>
              <a:t>Despite training and advances including PREA, the correctional institution remains and unsafe and triggering environment.</a:t>
            </a:r>
          </a:p>
          <a:p>
            <a:pPr lvl="1"/>
            <a:endParaRPr lang="en-US" dirty="0"/>
          </a:p>
          <a:p>
            <a:endParaRPr lang="en-US" dirty="0"/>
          </a:p>
          <a:p>
            <a:pPr marL="0" indent="0">
              <a:buNone/>
            </a:pPr>
            <a:endParaRPr lang="en-US" dirty="0"/>
          </a:p>
        </p:txBody>
      </p:sp>
      <p:sp>
        <p:nvSpPr>
          <p:cNvPr id="4" name="Date Placeholder 3"/>
          <p:cNvSpPr>
            <a:spLocks noGrp="1"/>
          </p:cNvSpPr>
          <p:nvPr>
            <p:ph type="dt" sz="half" idx="10"/>
          </p:nvPr>
        </p:nvSpPr>
        <p:spPr/>
        <p:txBody>
          <a:bodyPr/>
          <a:lstStyle/>
          <a:p>
            <a:fld id="{FA28D457-1F96-4B36-90D7-4075828699C2}"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17</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45348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Trauma and Justice Involved Women</a:t>
            </a:r>
          </a:p>
        </p:txBody>
      </p:sp>
      <p:sp>
        <p:nvSpPr>
          <p:cNvPr id="3" name="Content Placeholder 2"/>
          <p:cNvSpPr>
            <a:spLocks noGrp="1"/>
          </p:cNvSpPr>
          <p:nvPr>
            <p:ph idx="1"/>
          </p:nvPr>
        </p:nvSpPr>
        <p:spPr/>
        <p:txBody>
          <a:bodyPr>
            <a:normAutofit/>
          </a:bodyPr>
          <a:lstStyle/>
          <a:p>
            <a:pPr marL="457200" lvl="1" indent="0">
              <a:buNone/>
            </a:pPr>
            <a:r>
              <a:rPr lang="en-US" dirty="0"/>
              <a:t>Women who are justice involved are more likely to have experienced </a:t>
            </a:r>
            <a:r>
              <a:rPr lang="en-US" b="1" dirty="0"/>
              <a:t>chronic trauma </a:t>
            </a:r>
            <a:r>
              <a:rPr lang="en-US" dirty="0"/>
              <a:t>than women who are not justice involved, than men who are justice involved, and men who are not justice involved. </a:t>
            </a:r>
          </a:p>
          <a:p>
            <a:pPr marL="457200" lvl="1" indent="0">
              <a:buNone/>
            </a:pPr>
            <a:r>
              <a:rPr lang="en-US" dirty="0"/>
              <a:t>Further, the type of trauma they experience tends to be: </a:t>
            </a:r>
            <a:r>
              <a:rPr lang="en-US" b="1" dirty="0"/>
              <a:t>more chronic, more relationally disruptive, and begin at an earlier age</a:t>
            </a:r>
            <a:r>
              <a:rPr lang="en-US" dirty="0"/>
              <a:t>. Early trauma shapes not only personality but actual brain structure.</a:t>
            </a:r>
          </a:p>
        </p:txBody>
      </p:sp>
      <p:sp>
        <p:nvSpPr>
          <p:cNvPr id="4" name="Date Placeholder 3"/>
          <p:cNvSpPr>
            <a:spLocks noGrp="1"/>
          </p:cNvSpPr>
          <p:nvPr>
            <p:ph type="dt" sz="half" idx="10"/>
          </p:nvPr>
        </p:nvSpPr>
        <p:spPr/>
        <p:txBody>
          <a:bodyPr/>
          <a:lstStyle/>
          <a:p>
            <a:fld id="{0158C8CC-136B-4EE6-90F9-F87DD261DF70}"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18</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3887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Truth Six</a:t>
            </a:r>
          </a:p>
        </p:txBody>
      </p:sp>
      <p:sp>
        <p:nvSpPr>
          <p:cNvPr id="3" name="Content Placeholder 2"/>
          <p:cNvSpPr>
            <a:spLocks noGrp="1"/>
          </p:cNvSpPr>
          <p:nvPr>
            <p:ph idx="1"/>
          </p:nvPr>
        </p:nvSpPr>
        <p:spPr/>
        <p:txBody>
          <a:bodyPr>
            <a:normAutofit fontScale="92500"/>
          </a:bodyPr>
          <a:lstStyle/>
          <a:p>
            <a:pPr marL="0" indent="0">
              <a:buNone/>
            </a:pPr>
            <a:r>
              <a:rPr lang="en-US" dirty="0"/>
              <a:t>Traditional Prison Classification Systems Tend to Result in Unreliable Custody Designations for Incarcerated Women.</a:t>
            </a:r>
          </a:p>
          <a:p>
            <a:pPr lvl="1">
              <a:buFont typeface="Arial" panose="020B0604020202020204" pitchFamily="34" charset="0"/>
              <a:buChar char="•"/>
            </a:pPr>
            <a:r>
              <a:rPr lang="en-US" dirty="0"/>
              <a:t>Because women’s </a:t>
            </a:r>
            <a:r>
              <a:rPr lang="en-US" b="1" dirty="0"/>
              <a:t>need</a:t>
            </a:r>
            <a:r>
              <a:rPr lang="en-US" dirty="0"/>
              <a:t> level is often greater than men’s, traditional classification and criminogenic risk / needs assessment overestimates their level of risk</a:t>
            </a:r>
          </a:p>
          <a:p>
            <a:pPr lvl="1">
              <a:buFont typeface="Arial" panose="020B0604020202020204" pitchFamily="34" charset="0"/>
              <a:buChar char="•"/>
            </a:pPr>
            <a:r>
              <a:rPr lang="en-US" b="1" dirty="0"/>
              <a:t>Women’s institutional misconduct, adjustment and recidivism is most often tied to specific needs and whether or not resources exist to meet them. </a:t>
            </a:r>
            <a:r>
              <a:rPr lang="en-US" dirty="0"/>
              <a:t>(NCJIW, 2016)</a:t>
            </a:r>
            <a:endParaRPr lang="en-US" b="1" dirty="0"/>
          </a:p>
        </p:txBody>
      </p:sp>
      <p:sp>
        <p:nvSpPr>
          <p:cNvPr id="4" name="Date Placeholder 3"/>
          <p:cNvSpPr>
            <a:spLocks noGrp="1"/>
          </p:cNvSpPr>
          <p:nvPr>
            <p:ph type="dt" sz="half" idx="10"/>
          </p:nvPr>
        </p:nvSpPr>
        <p:spPr/>
        <p:txBody>
          <a:bodyPr/>
          <a:lstStyle/>
          <a:p>
            <a:fld id="{AF78A6EA-7B75-4D86-94E5-DAA2FCD55BA7}"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19</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1064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Boundaries+Presentation+PDF.pdf - Adobe Acrobat Pro"/>
          <p:cNvPicPr>
            <a:picLocks noGrp="1" noChangeAspect="1"/>
          </p:cNvPicPr>
          <p:nvPr>
            <p:ph idx="1"/>
          </p:nvPr>
        </p:nvPicPr>
        <p:blipFill rotWithShape="1">
          <a:blip r:embed="rId3">
            <a:extLst>
              <a:ext uri="{28A0092B-C50C-407E-A947-70E740481C1C}">
                <a14:useLocalDpi xmlns:a14="http://schemas.microsoft.com/office/drawing/2010/main" val="0"/>
              </a:ext>
            </a:extLst>
          </a:blip>
          <a:srcRect l="8523" t="30000" r="7186" b="13333"/>
          <a:stretch/>
        </p:blipFill>
        <p:spPr>
          <a:xfrm>
            <a:off x="457200" y="1642477"/>
            <a:ext cx="8229600" cy="4441408"/>
          </a:xfrm>
        </p:spPr>
      </p:pic>
      <p:sp>
        <p:nvSpPr>
          <p:cNvPr id="5" name="Title 1"/>
          <p:cNvSpPr>
            <a:spLocks noGrp="1"/>
          </p:cNvSpPr>
          <p:nvPr>
            <p:ph type="title"/>
            <p:custDataLst>
              <p:tags r:id="rId1"/>
            </p:custDataLst>
          </p:nvPr>
        </p:nvSpPr>
        <p:spPr>
          <a:xfrm>
            <a:off x="457200" y="274638"/>
            <a:ext cx="8229600" cy="1143000"/>
          </a:xfrm>
        </p:spPr>
        <p:txBody>
          <a:bodyPr>
            <a:normAutofit/>
          </a:bodyPr>
          <a:lstStyle/>
          <a:p>
            <a:pPr algn="ctr"/>
            <a:r>
              <a:rPr lang="en-US" dirty="0"/>
              <a:t>Housekeeping: Functions</a:t>
            </a:r>
          </a:p>
        </p:txBody>
      </p:sp>
      <p:sp>
        <p:nvSpPr>
          <p:cNvPr id="2" name="Date Placeholder 1"/>
          <p:cNvSpPr>
            <a:spLocks noGrp="1"/>
          </p:cNvSpPr>
          <p:nvPr>
            <p:ph type="dt" sz="half" idx="10"/>
          </p:nvPr>
        </p:nvSpPr>
        <p:spPr/>
        <p:txBody>
          <a:bodyPr/>
          <a:lstStyle/>
          <a:p>
            <a:fld id="{0A169FBC-F870-4AFE-AB56-DA27BEFA5BC6}"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24902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Truth Seven</a:t>
            </a:r>
          </a:p>
        </p:txBody>
      </p:sp>
      <p:sp>
        <p:nvSpPr>
          <p:cNvPr id="3" name="Content Placeholder 2"/>
          <p:cNvSpPr>
            <a:spLocks noGrp="1"/>
          </p:cNvSpPr>
          <p:nvPr>
            <p:ph idx="1"/>
          </p:nvPr>
        </p:nvSpPr>
        <p:spPr/>
        <p:txBody>
          <a:bodyPr>
            <a:normAutofit lnSpcReduction="10000"/>
          </a:bodyPr>
          <a:lstStyle/>
          <a:p>
            <a:pPr marL="0" indent="0">
              <a:buNone/>
            </a:pPr>
            <a:r>
              <a:rPr lang="en-US" dirty="0"/>
              <a:t>Gender Responsive Assessment Tools Can Enhance Case Management Efforts with Justice Involved Women.</a:t>
            </a:r>
          </a:p>
          <a:p>
            <a:pPr lvl="1">
              <a:buFont typeface="Arial" panose="020B0604020202020204" pitchFamily="34" charset="0"/>
              <a:buChar char="•"/>
            </a:pPr>
            <a:r>
              <a:rPr lang="en-US" dirty="0"/>
              <a:t>The Women’s Risk / Needs Assessment was developed to better reflect the pathways model and the specific needs that are prevalent for justice involved women.</a:t>
            </a:r>
          </a:p>
          <a:p>
            <a:pPr lvl="1">
              <a:buFont typeface="Arial" panose="020B0604020202020204" pitchFamily="34" charset="0"/>
              <a:buChar char="•"/>
            </a:pPr>
            <a:r>
              <a:rPr lang="en-US" dirty="0"/>
              <a:t>Gender responsive risk factors include depression, housing safety, parental stress and psychotic symptoms. (NCJIW, 2016)</a:t>
            </a:r>
          </a:p>
          <a:p>
            <a:pPr marL="457200" lvl="1" indent="0">
              <a:buNone/>
            </a:pPr>
            <a:endParaRPr lang="en-US" dirty="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DF75BECE-95B2-4EE5-8515-97A35103957E}"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20</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2206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Women’s Risk Need Assessment </a:t>
            </a:r>
            <a:r>
              <a:rPr lang="en-US" sz="3600" dirty="0"/>
              <a:t>(WRNA)</a:t>
            </a:r>
            <a:endParaRPr lang="en-US" dirty="0"/>
          </a:p>
        </p:txBody>
      </p:sp>
      <p:sp>
        <p:nvSpPr>
          <p:cNvPr id="3" name="Content Placeholder 2"/>
          <p:cNvSpPr>
            <a:spLocks noGrp="1"/>
          </p:cNvSpPr>
          <p:nvPr>
            <p:ph idx="1"/>
          </p:nvPr>
        </p:nvSpPr>
        <p:spPr/>
        <p:txBody>
          <a:bodyPr/>
          <a:lstStyle/>
          <a:p>
            <a:r>
              <a:rPr lang="en-US" dirty="0"/>
              <a:t>WRNA was released as a stand-alone instrument in 2009 and re-validated in 2014 at the University of Cincinnati.</a:t>
            </a:r>
          </a:p>
          <a:p>
            <a:r>
              <a:rPr lang="en-US" dirty="0"/>
              <a:t>There is also a WRNA-T, a trailer to be used with other assessment instruments (LS- RNR, COMPAS) .</a:t>
            </a:r>
          </a:p>
          <a:p>
            <a:r>
              <a:rPr lang="en-US" dirty="0"/>
              <a:t>Gender responsive assessment leads to more appropriate classification and treatment.</a:t>
            </a:r>
          </a:p>
        </p:txBody>
      </p:sp>
      <p:sp>
        <p:nvSpPr>
          <p:cNvPr id="4" name="Date Placeholder 3"/>
          <p:cNvSpPr>
            <a:spLocks noGrp="1"/>
          </p:cNvSpPr>
          <p:nvPr>
            <p:ph type="dt" sz="half" idx="10"/>
          </p:nvPr>
        </p:nvSpPr>
        <p:spPr/>
        <p:txBody>
          <a:bodyPr/>
          <a:lstStyle/>
          <a:p>
            <a:fld id="{8E4FA651-9233-4FB2-A36A-7C9B082C4706}"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21</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07123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Truth Eight</a:t>
            </a:r>
          </a:p>
        </p:txBody>
      </p:sp>
      <p:sp>
        <p:nvSpPr>
          <p:cNvPr id="3" name="Content Placeholder 2"/>
          <p:cNvSpPr>
            <a:spLocks noGrp="1"/>
          </p:cNvSpPr>
          <p:nvPr>
            <p:ph idx="1"/>
          </p:nvPr>
        </p:nvSpPr>
        <p:spPr/>
        <p:txBody>
          <a:bodyPr/>
          <a:lstStyle/>
          <a:p>
            <a:pPr marL="0" indent="0">
              <a:buNone/>
            </a:pPr>
            <a:r>
              <a:rPr lang="en-US" dirty="0"/>
              <a:t>Women Are More Likely To Respond Favorably When Criminal Justice Staff Adhere to Evidence-Based, Gender Responsive Principles.</a:t>
            </a:r>
          </a:p>
          <a:p>
            <a:pPr lvl="1">
              <a:buFont typeface="Arial" panose="020B0604020202020204" pitchFamily="34" charset="0"/>
              <a:buChar char="•"/>
            </a:pPr>
            <a:r>
              <a:rPr lang="en-US" dirty="0"/>
              <a:t>Staff members need training in GR and TIC  principles and practices.</a:t>
            </a:r>
          </a:p>
          <a:p>
            <a:pPr lvl="1">
              <a:buFont typeface="Arial" panose="020B0604020202020204" pitchFamily="34" charset="0"/>
              <a:buChar char="•"/>
            </a:pPr>
            <a:r>
              <a:rPr lang="en-US" dirty="0"/>
              <a:t>The more consistent the GR approach, the better the results.</a:t>
            </a:r>
          </a:p>
          <a:p>
            <a:pPr lvl="1">
              <a:buFont typeface="Arial" panose="020B0604020202020204" pitchFamily="34" charset="0"/>
              <a:buChar char="•"/>
            </a:pPr>
            <a:r>
              <a:rPr lang="en-US" dirty="0"/>
              <a:t>Cross training is critical.</a:t>
            </a:r>
          </a:p>
          <a:p>
            <a:endParaRPr lang="en-US" dirty="0"/>
          </a:p>
        </p:txBody>
      </p:sp>
      <p:sp>
        <p:nvSpPr>
          <p:cNvPr id="4" name="Date Placeholder 3"/>
          <p:cNvSpPr>
            <a:spLocks noGrp="1"/>
          </p:cNvSpPr>
          <p:nvPr>
            <p:ph type="dt" sz="half" idx="10"/>
          </p:nvPr>
        </p:nvSpPr>
        <p:spPr/>
        <p:txBody>
          <a:bodyPr/>
          <a:lstStyle/>
          <a:p>
            <a:fld id="{B1FDBD35-C7B6-46BD-969F-85BEFDDA2BBC}"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22</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16935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Truth Nine</a:t>
            </a:r>
          </a:p>
        </p:txBody>
      </p:sp>
      <p:sp>
        <p:nvSpPr>
          <p:cNvPr id="3" name="Content Placeholder 2"/>
          <p:cNvSpPr>
            <a:spLocks noGrp="1"/>
          </p:cNvSpPr>
          <p:nvPr>
            <p:ph idx="1"/>
          </p:nvPr>
        </p:nvSpPr>
        <p:spPr/>
        <p:txBody>
          <a:bodyPr>
            <a:normAutofit fontScale="92500"/>
          </a:bodyPr>
          <a:lstStyle/>
          <a:p>
            <a:pPr marL="0" indent="0">
              <a:buNone/>
            </a:pPr>
            <a:r>
              <a:rPr lang="en-US" dirty="0"/>
              <a:t>Incarceration and Reentry are Particularly Difficult for Justice Involved Mothers of Minor Children</a:t>
            </a:r>
          </a:p>
          <a:p>
            <a:pPr lvl="1">
              <a:buFont typeface="Arial" panose="020B0604020202020204" pitchFamily="34" charset="0"/>
              <a:buChar char="•"/>
            </a:pPr>
            <a:r>
              <a:rPr lang="en-US" dirty="0"/>
              <a:t>The NCJIW reports that over 66,000 women who are currently incarcerated in the US are mothers of minor children, many of whom have primary custody and primary responsibility for parenting and child care.</a:t>
            </a:r>
          </a:p>
          <a:p>
            <a:pPr lvl="1">
              <a:buFont typeface="Arial" panose="020B0604020202020204" pitchFamily="34" charset="0"/>
              <a:buChar char="•"/>
            </a:pPr>
            <a:r>
              <a:rPr lang="en-US" dirty="0"/>
              <a:t>The separation of mother and child during incarceration is one of the most often cited sources of distress for justice involved women.</a:t>
            </a:r>
          </a:p>
        </p:txBody>
      </p:sp>
      <p:sp>
        <p:nvSpPr>
          <p:cNvPr id="4" name="Date Placeholder 3"/>
          <p:cNvSpPr>
            <a:spLocks noGrp="1"/>
          </p:cNvSpPr>
          <p:nvPr>
            <p:ph type="dt" sz="half" idx="10"/>
          </p:nvPr>
        </p:nvSpPr>
        <p:spPr/>
        <p:txBody>
          <a:bodyPr/>
          <a:lstStyle/>
          <a:p>
            <a:fld id="{EC6F4736-039B-4235-85D9-8700412C3622}"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23</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9268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Truth Ten</a:t>
            </a:r>
          </a:p>
        </p:txBody>
      </p:sp>
      <p:sp>
        <p:nvSpPr>
          <p:cNvPr id="3" name="Content Placeholder 2"/>
          <p:cNvSpPr>
            <a:spLocks noGrp="1"/>
          </p:cNvSpPr>
          <p:nvPr>
            <p:ph idx="1"/>
          </p:nvPr>
        </p:nvSpPr>
        <p:spPr/>
        <p:txBody>
          <a:bodyPr/>
          <a:lstStyle/>
          <a:p>
            <a:pPr marL="0" indent="0">
              <a:buNone/>
            </a:pPr>
            <a:r>
              <a:rPr lang="en-US" dirty="0"/>
              <a:t>The Costs of Overly Involved Women in the Criminal Justice System are High.</a:t>
            </a:r>
          </a:p>
          <a:p>
            <a:pPr lvl="1">
              <a:buFont typeface="Arial" panose="020B0604020202020204" pitchFamily="34" charset="0"/>
              <a:buChar char="•"/>
            </a:pPr>
            <a:r>
              <a:rPr lang="en-US" dirty="0"/>
              <a:t>An estimated 60% of justice involved women are rearrested at some point. Roughly one third are re-incarcerated.</a:t>
            </a:r>
          </a:p>
          <a:p>
            <a:pPr lvl="1">
              <a:buFont typeface="Arial" panose="020B0604020202020204" pitchFamily="34" charset="0"/>
              <a:buChar char="•"/>
            </a:pPr>
            <a:r>
              <a:rPr lang="en-US" dirty="0"/>
              <a:t>Most women who recidivate are re-arrested for technical violations and not new crimes.</a:t>
            </a:r>
          </a:p>
          <a:p>
            <a:pPr lvl="1">
              <a:buFont typeface="Arial" panose="020B0604020202020204" pitchFamily="34" charset="0"/>
              <a:buChar char="•"/>
            </a:pPr>
            <a:r>
              <a:rPr lang="en-US" dirty="0"/>
              <a:t>Many of these offenses arise from unmet survival needs (NCJIW, 2016)</a:t>
            </a:r>
          </a:p>
          <a:p>
            <a:pPr lvl="1"/>
            <a:endParaRPr lang="en-US" dirty="0"/>
          </a:p>
        </p:txBody>
      </p:sp>
      <p:sp>
        <p:nvSpPr>
          <p:cNvPr id="4" name="Date Placeholder 3"/>
          <p:cNvSpPr>
            <a:spLocks noGrp="1"/>
          </p:cNvSpPr>
          <p:nvPr>
            <p:ph type="dt" sz="half" idx="10"/>
          </p:nvPr>
        </p:nvSpPr>
        <p:spPr/>
        <p:txBody>
          <a:bodyPr/>
          <a:lstStyle/>
          <a:p>
            <a:fld id="{1917C950-C6CF-493A-B18D-311EF740A76A}"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24</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73848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Recidivism Rates for Women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14857" y="1991753"/>
            <a:ext cx="4914286" cy="37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867400"/>
            <a:ext cx="6934200" cy="253916"/>
          </a:xfrm>
          <a:prstGeom prst="rect">
            <a:avLst/>
          </a:prstGeom>
          <a:noFill/>
        </p:spPr>
        <p:txBody>
          <a:bodyPr wrap="square" rtlCol="0">
            <a:spAutoFit/>
          </a:bodyPr>
          <a:lstStyle/>
          <a:p>
            <a:r>
              <a:rPr lang="en-US" sz="1050" dirty="0"/>
              <a:t>Graphic from Fact Sheet , National Center for Justice Involved Women, 2016 </a:t>
            </a:r>
          </a:p>
        </p:txBody>
      </p:sp>
      <p:sp>
        <p:nvSpPr>
          <p:cNvPr id="3" name="Date Placeholder 2"/>
          <p:cNvSpPr>
            <a:spLocks noGrp="1"/>
          </p:cNvSpPr>
          <p:nvPr>
            <p:ph type="dt" sz="half" idx="10"/>
          </p:nvPr>
        </p:nvSpPr>
        <p:spPr/>
        <p:txBody>
          <a:bodyPr/>
          <a:lstStyle/>
          <a:p>
            <a:fld id="{DAF149A6-3A57-4FEB-92F7-C6A219D9E6B9}"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25</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6926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12" y="76200"/>
            <a:ext cx="9220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6553200"/>
            <a:ext cx="4572000" cy="246221"/>
          </a:xfrm>
          <a:prstGeom prst="rect">
            <a:avLst/>
          </a:prstGeom>
          <a:noFill/>
        </p:spPr>
        <p:txBody>
          <a:bodyPr wrap="square" rtlCol="0">
            <a:spAutoFit/>
          </a:bodyPr>
          <a:lstStyle/>
          <a:p>
            <a:r>
              <a:rPr lang="en-US" sz="1000" dirty="0"/>
              <a:t>Source: National Center for Justice Involved Women, 2016</a:t>
            </a:r>
          </a:p>
        </p:txBody>
      </p:sp>
      <p:sp>
        <p:nvSpPr>
          <p:cNvPr id="2" name="Date Placeholder 1"/>
          <p:cNvSpPr>
            <a:spLocks noGrp="1"/>
          </p:cNvSpPr>
          <p:nvPr>
            <p:ph type="dt" sz="half" idx="10"/>
          </p:nvPr>
        </p:nvSpPr>
        <p:spPr/>
        <p:txBody>
          <a:bodyPr/>
          <a:lstStyle/>
          <a:p>
            <a:fld id="{8F35FD45-2F6F-45AD-AED6-635FBDA6CB41}" type="datetime1">
              <a:rPr lang="en-US" smtClean="0"/>
              <a:t>1/18/2017</a:t>
            </a:fld>
            <a:endParaRPr lang="en-US"/>
          </a:p>
        </p:txBody>
      </p:sp>
      <p:sp>
        <p:nvSpPr>
          <p:cNvPr id="3" name="Slide Number Placeholder 2"/>
          <p:cNvSpPr>
            <a:spLocks noGrp="1"/>
          </p:cNvSpPr>
          <p:nvPr>
            <p:ph type="sldNum" sz="quarter" idx="12"/>
          </p:nvPr>
        </p:nvSpPr>
        <p:spPr/>
        <p:txBody>
          <a:bodyPr/>
          <a:lstStyle/>
          <a:p>
            <a:fld id="{4CFB6065-3A9E-439B-BEC6-D7B732BE0CFC}" type="slidenum">
              <a:rPr lang="en-US" smtClean="0"/>
              <a:t>26</a:t>
            </a:fld>
            <a:endParaRPr lang="en-US"/>
          </a:p>
        </p:txBody>
      </p:sp>
    </p:spTree>
    <p:extLst>
      <p:ext uri="{BB962C8B-B14F-4D97-AF65-F5344CB8AC3E}">
        <p14:creationId xmlns:p14="http://schemas.microsoft.com/office/powerpoint/2010/main" val="2537762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Getting it Right</a:t>
            </a:r>
          </a:p>
        </p:txBody>
      </p:sp>
      <p:sp>
        <p:nvSpPr>
          <p:cNvPr id="3" name="Content Placeholder 2"/>
          <p:cNvSpPr>
            <a:spLocks noGrp="1"/>
          </p:cNvSpPr>
          <p:nvPr>
            <p:ph idx="1"/>
          </p:nvPr>
        </p:nvSpPr>
        <p:spPr/>
        <p:txBody>
          <a:bodyPr>
            <a:normAutofit fontScale="70000" lnSpcReduction="20000"/>
          </a:bodyPr>
          <a:lstStyle/>
          <a:p>
            <a:r>
              <a:rPr lang="en-US" dirty="0"/>
              <a:t>Building systems that deflect women from the criminal justice system to the behavioral health and social service systems.</a:t>
            </a:r>
          </a:p>
          <a:p>
            <a:r>
              <a:rPr lang="en-US" dirty="0"/>
              <a:t>Using GR assessment instruments and classification systems</a:t>
            </a:r>
          </a:p>
          <a:p>
            <a:r>
              <a:rPr lang="en-US" dirty="0"/>
              <a:t>Building and staffing women’s institutions in GR ways.</a:t>
            </a:r>
          </a:p>
          <a:p>
            <a:r>
              <a:rPr lang="en-US" dirty="0"/>
              <a:t>Offering Evidence Based GR programs</a:t>
            </a:r>
          </a:p>
          <a:p>
            <a:r>
              <a:rPr lang="en-US" dirty="0"/>
              <a:t>Using GR Case Management strategies</a:t>
            </a:r>
          </a:p>
          <a:p>
            <a:r>
              <a:rPr lang="en-US" dirty="0"/>
              <a:t>Developing relevant and detailed re-entry plans that can be supported in the community</a:t>
            </a:r>
          </a:p>
          <a:p>
            <a:r>
              <a:rPr lang="en-US" dirty="0"/>
              <a:t>Promoting relational models of recovery</a:t>
            </a:r>
          </a:p>
          <a:p>
            <a:r>
              <a:rPr lang="en-US" dirty="0"/>
              <a:t>Continually assessing the resource a woman has to meet her and her children’s needs</a:t>
            </a:r>
          </a:p>
          <a:p>
            <a:endParaRPr lang="en-US" dirty="0"/>
          </a:p>
          <a:p>
            <a:pPr marL="0" indent="0" algn="ctr">
              <a:buNone/>
            </a:pPr>
            <a:r>
              <a:rPr lang="en-US" b="1" dirty="0"/>
              <a:t>HONOR HER STRENGTH AND KEEP BUILDING!</a:t>
            </a:r>
          </a:p>
        </p:txBody>
      </p:sp>
      <p:sp>
        <p:nvSpPr>
          <p:cNvPr id="4" name="Date Placeholder 3"/>
          <p:cNvSpPr>
            <a:spLocks noGrp="1"/>
          </p:cNvSpPr>
          <p:nvPr>
            <p:ph type="dt" sz="half" idx="10"/>
          </p:nvPr>
        </p:nvSpPr>
        <p:spPr/>
        <p:txBody>
          <a:bodyPr/>
          <a:lstStyle/>
          <a:p>
            <a:fld id="{67A8F01F-656B-4BB4-8A05-098FA6BE15F7}"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27</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28590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Evidence-Based Resources for Women’s Treatment</a:t>
            </a:r>
          </a:p>
        </p:txBody>
      </p:sp>
      <p:sp>
        <p:nvSpPr>
          <p:cNvPr id="3" name="Content Placeholder 2"/>
          <p:cNvSpPr>
            <a:spLocks noGrp="1"/>
          </p:cNvSpPr>
          <p:nvPr>
            <p:ph idx="1"/>
          </p:nvPr>
        </p:nvSpPr>
        <p:spPr/>
        <p:txBody>
          <a:bodyPr>
            <a:normAutofit/>
          </a:bodyPr>
          <a:lstStyle/>
          <a:p>
            <a:r>
              <a:rPr lang="en-US" dirty="0"/>
              <a:t>Forever Free </a:t>
            </a:r>
          </a:p>
          <a:p>
            <a:r>
              <a:rPr lang="en-US" dirty="0"/>
              <a:t>Seeking Safety</a:t>
            </a:r>
          </a:p>
          <a:p>
            <a:r>
              <a:rPr lang="en-US" dirty="0"/>
              <a:t>Helping Women Recover</a:t>
            </a:r>
          </a:p>
          <a:p>
            <a:r>
              <a:rPr lang="en-US" dirty="0"/>
              <a:t>Moving On</a:t>
            </a:r>
          </a:p>
          <a:p>
            <a:r>
              <a:rPr lang="en-US" dirty="0"/>
              <a:t>Healthy Relationships</a:t>
            </a:r>
          </a:p>
          <a:p>
            <a:r>
              <a:rPr lang="en-US" dirty="0"/>
              <a:t>Family Connections</a:t>
            </a:r>
          </a:p>
          <a:p>
            <a:endParaRPr lang="en-US" dirty="0"/>
          </a:p>
          <a:p>
            <a:endParaRPr lang="en-US" dirty="0"/>
          </a:p>
          <a:p>
            <a:pPr marL="0" indent="0">
              <a:buNone/>
            </a:pPr>
            <a:endParaRPr lang="en-US" dirty="0"/>
          </a:p>
        </p:txBody>
      </p:sp>
      <p:sp>
        <p:nvSpPr>
          <p:cNvPr id="4" name="Date Placeholder 3"/>
          <p:cNvSpPr>
            <a:spLocks noGrp="1"/>
          </p:cNvSpPr>
          <p:nvPr>
            <p:ph type="dt" sz="half" idx="10"/>
          </p:nvPr>
        </p:nvSpPr>
        <p:spPr/>
        <p:txBody>
          <a:bodyPr/>
          <a:lstStyle/>
          <a:p>
            <a:fld id="{83E17D2B-9A9B-42E6-9525-DEE2417CCD01}"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28</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32677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Additional Resources</a:t>
            </a:r>
          </a:p>
        </p:txBody>
      </p:sp>
      <p:sp>
        <p:nvSpPr>
          <p:cNvPr id="3" name="Content Placeholder 2"/>
          <p:cNvSpPr>
            <a:spLocks noGrp="1"/>
          </p:cNvSpPr>
          <p:nvPr>
            <p:ph idx="1"/>
          </p:nvPr>
        </p:nvSpPr>
        <p:spPr/>
        <p:txBody>
          <a:bodyPr>
            <a:normAutofit fontScale="92500" lnSpcReduction="10000"/>
          </a:bodyPr>
          <a:lstStyle/>
          <a:p>
            <a:r>
              <a:rPr lang="en-US" dirty="0"/>
              <a:t>There are numerous resources available from the National Resource Center on Justice Involved Women that provide guidance and research on gender responsive approaches with women.</a:t>
            </a:r>
            <a:br>
              <a:rPr lang="en-US" dirty="0"/>
            </a:br>
            <a:r>
              <a:rPr lang="en-US" dirty="0">
                <a:hlinkClick r:id="rId2"/>
              </a:rPr>
              <a:t>http://cjinvolvedwomen.org/</a:t>
            </a:r>
            <a:endParaRPr lang="en-US" dirty="0"/>
          </a:p>
          <a:p>
            <a:endParaRPr lang="en-US" dirty="0"/>
          </a:p>
          <a:p>
            <a:r>
              <a:rPr lang="en-US" dirty="0"/>
              <a:t>The National Registry of Evidence Based Practices (NREPP) includes resources for Women’s Programs and Practices. </a:t>
            </a:r>
            <a:r>
              <a:rPr lang="en-US" dirty="0">
                <a:hlinkClick r:id="rId3"/>
              </a:rPr>
              <a:t>https://www.samhsa.gov/nrepp</a:t>
            </a:r>
            <a:endParaRPr lang="en-US" dirty="0"/>
          </a:p>
          <a:p>
            <a:endParaRPr lang="en-US" dirty="0"/>
          </a:p>
          <a:p>
            <a:endParaRPr lang="en-US" dirty="0"/>
          </a:p>
        </p:txBody>
      </p:sp>
      <p:sp>
        <p:nvSpPr>
          <p:cNvPr id="4" name="Date Placeholder 3"/>
          <p:cNvSpPr>
            <a:spLocks noGrp="1"/>
          </p:cNvSpPr>
          <p:nvPr>
            <p:ph type="dt" sz="half" idx="10"/>
          </p:nvPr>
        </p:nvSpPr>
        <p:spPr/>
        <p:txBody>
          <a:bodyPr/>
          <a:lstStyle/>
          <a:p>
            <a:fld id="{7CEFDBE6-F9EF-4219-98D7-25A5BBB6D4F1}"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29</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3446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Boundaries+Presentation+PDF.pdf - Adobe Acrobat Pro"/>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95479" y="1600200"/>
            <a:ext cx="6353042" cy="4525963"/>
          </a:xfrm>
        </p:spPr>
      </p:pic>
      <p:sp>
        <p:nvSpPr>
          <p:cNvPr id="5" name="Title 1"/>
          <p:cNvSpPr>
            <a:spLocks noGrp="1"/>
          </p:cNvSpPr>
          <p:nvPr>
            <p:ph type="title"/>
            <p:custDataLst>
              <p:tags r:id="rId1"/>
            </p:custDataLst>
          </p:nvPr>
        </p:nvSpPr>
        <p:spPr>
          <a:xfrm>
            <a:off x="457200" y="274638"/>
            <a:ext cx="8229600" cy="1143000"/>
          </a:xfrm>
        </p:spPr>
        <p:txBody>
          <a:bodyPr>
            <a:normAutofit/>
          </a:bodyPr>
          <a:lstStyle/>
          <a:p>
            <a:pPr algn="ctr"/>
            <a:r>
              <a:rPr lang="en-US" dirty="0"/>
              <a:t>Housekeeping: Communication</a:t>
            </a:r>
          </a:p>
        </p:txBody>
      </p:sp>
      <p:sp>
        <p:nvSpPr>
          <p:cNvPr id="2" name="Date Placeholder 1"/>
          <p:cNvSpPr>
            <a:spLocks noGrp="1"/>
          </p:cNvSpPr>
          <p:nvPr>
            <p:ph type="dt" sz="half" idx="10"/>
          </p:nvPr>
        </p:nvSpPr>
        <p:spPr/>
        <p:txBody>
          <a:bodyPr/>
          <a:lstStyle/>
          <a:p>
            <a:fld id="{FB66241F-234D-4913-BBCB-D7652DFBA012}"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47081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05" t="18293" r="19417" b="19512"/>
          <a:stretch/>
        </p:blipFill>
        <p:spPr bwMode="auto">
          <a:xfrm>
            <a:off x="2057400" y="1752600"/>
            <a:ext cx="5029200" cy="3886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D03196B8-8B44-4744-8162-B86B0CAC18F0}"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30</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10359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Questions?</a:t>
            </a:r>
          </a:p>
        </p:txBody>
      </p:sp>
      <p:sp>
        <p:nvSpPr>
          <p:cNvPr id="3" name="Content Placeholder 2"/>
          <p:cNvSpPr>
            <a:spLocks noGrp="1"/>
          </p:cNvSpPr>
          <p:nvPr>
            <p:ph idx="1"/>
          </p:nvPr>
        </p:nvSpPr>
        <p:spPr/>
        <p:txBody>
          <a:bodyPr/>
          <a:lstStyle/>
          <a:p>
            <a:pPr marL="0" indent="0" algn="ctr">
              <a:buNone/>
            </a:pPr>
            <a:r>
              <a:rPr lang="en-US" dirty="0"/>
              <a:t>Type your question in the Q&amp;A box </a:t>
            </a:r>
            <a:br>
              <a:rPr lang="en-US" dirty="0"/>
            </a:br>
            <a:r>
              <a:rPr lang="en-US" dirty="0"/>
              <a:t>on your computer screen</a:t>
            </a:r>
          </a:p>
          <a:p>
            <a:pPr marL="0" indent="0">
              <a:buNone/>
            </a:pPr>
            <a:endParaRPr lang="en-US" sz="2800" dirty="0"/>
          </a:p>
          <a:p>
            <a:pPr marL="0" indent="0" algn="ctr">
              <a:spcBef>
                <a:spcPts val="600"/>
              </a:spcBef>
              <a:spcAft>
                <a:spcPts val="1200"/>
              </a:spcAft>
              <a:buNone/>
            </a:pPr>
            <a:r>
              <a:rPr lang="en-US" sz="4400" dirty="0">
                <a:latin typeface="+mj-lt"/>
              </a:rPr>
              <a:t>Speaker Contact Info</a:t>
            </a:r>
          </a:p>
          <a:p>
            <a:pPr marL="0" indent="0" algn="ctr">
              <a:buNone/>
            </a:pPr>
            <a:r>
              <a:rPr lang="en-US" sz="2800" dirty="0"/>
              <a:t>Lisa Talbot </a:t>
            </a:r>
            <a:r>
              <a:rPr lang="en-US" sz="2800" dirty="0" err="1"/>
              <a:t>Lundrigan</a:t>
            </a:r>
            <a:r>
              <a:rPr lang="en-US" sz="2800" dirty="0"/>
              <a:t> </a:t>
            </a:r>
            <a:r>
              <a:rPr lang="en-US" sz="2800" u="sng" dirty="0">
                <a:hlinkClick r:id="rId2"/>
              </a:rPr>
              <a:t>ltalbotlundrigan@gmail.com</a:t>
            </a:r>
            <a:endParaRPr lang="en-US" sz="2800" u="sng" dirty="0"/>
          </a:p>
          <a:p>
            <a:pPr marL="0" indent="0" algn="ctr">
              <a:buNone/>
            </a:pPr>
            <a:r>
              <a:rPr lang="en-US" sz="2800" dirty="0"/>
              <a:t>Michelle </a:t>
            </a:r>
            <a:r>
              <a:rPr lang="en-US" sz="2800" dirty="0" err="1"/>
              <a:t>Alsup</a:t>
            </a:r>
            <a:r>
              <a:rPr lang="en-US" sz="2800" dirty="0"/>
              <a:t> &amp; Janine </a:t>
            </a:r>
            <a:r>
              <a:rPr lang="en-US" sz="2800" dirty="0" err="1"/>
              <a:t>Belliti</a:t>
            </a:r>
            <a:r>
              <a:rPr lang="en-US" sz="2800" dirty="0"/>
              <a:t> </a:t>
            </a:r>
            <a:r>
              <a:rPr lang="en-US" sz="2800" u="sng" dirty="0">
                <a:hlinkClick r:id="rId3"/>
              </a:rPr>
              <a:t>malsup@eccf.com</a:t>
            </a:r>
            <a:endParaRPr lang="en-US" sz="2800" u="sng" dirty="0"/>
          </a:p>
          <a:p>
            <a:pPr marL="0" indent="0" algn="ctr">
              <a:buNone/>
            </a:pPr>
            <a:r>
              <a:rPr lang="en-US" sz="2800" dirty="0"/>
              <a:t>Tommie Bower </a:t>
            </a:r>
            <a:r>
              <a:rPr lang="en-US" altLang="en-US" sz="2800" dirty="0">
                <a:ea typeface="Calibri" panose="020F0502020204030204" pitchFamily="34" charset="0"/>
                <a:cs typeface="Arial" panose="020B0604020202020204" pitchFamily="34" charset="0"/>
                <a:hlinkClick r:id="rId4"/>
              </a:rPr>
              <a:t>teabower@gmail.com</a:t>
            </a:r>
            <a:endParaRPr lang="en-US" altLang="en-US" sz="4000" dirty="0"/>
          </a:p>
        </p:txBody>
      </p:sp>
      <p:sp>
        <p:nvSpPr>
          <p:cNvPr id="8" name="Date Placeholder 7"/>
          <p:cNvSpPr>
            <a:spLocks noGrp="1"/>
          </p:cNvSpPr>
          <p:nvPr>
            <p:ph type="dt" sz="half" idx="10"/>
          </p:nvPr>
        </p:nvSpPr>
        <p:spPr/>
        <p:txBody>
          <a:bodyPr/>
          <a:lstStyle/>
          <a:p>
            <a:fld id="{4DF4A7E7-9BF7-4D07-B541-9235E2191DD6}"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31</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35567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Certificate of Attendance</a:t>
            </a:r>
          </a:p>
        </p:txBody>
      </p:sp>
      <p:sp>
        <p:nvSpPr>
          <p:cNvPr id="3" name="Content Placeholder 2"/>
          <p:cNvSpPr>
            <a:spLocks noGrp="1"/>
          </p:cNvSpPr>
          <p:nvPr>
            <p:ph idx="1"/>
          </p:nvPr>
        </p:nvSpPr>
        <p:spPr/>
        <p:txBody>
          <a:bodyPr/>
          <a:lstStyle/>
          <a:p>
            <a:pPr marL="0" indent="0">
              <a:buNone/>
            </a:pPr>
            <a:r>
              <a:rPr lang="en-US" dirty="0"/>
              <a:t>Download now! </a:t>
            </a:r>
          </a:p>
        </p:txBody>
      </p:sp>
      <p:pic>
        <p:nvPicPr>
          <p:cNvPr id="4" name="Picture 3"/>
          <p:cNvPicPr>
            <a:picLocks noChangeAspect="1"/>
          </p:cNvPicPr>
          <p:nvPr/>
        </p:nvPicPr>
        <p:blipFill>
          <a:blip r:embed="rId2"/>
          <a:stretch>
            <a:fillRect/>
          </a:stretch>
        </p:blipFill>
        <p:spPr>
          <a:xfrm>
            <a:off x="2057400" y="2438400"/>
            <a:ext cx="5672531" cy="3324225"/>
          </a:xfrm>
          <a:prstGeom prst="rect">
            <a:avLst/>
          </a:prstGeom>
        </p:spPr>
      </p:pic>
      <p:cxnSp>
        <p:nvCxnSpPr>
          <p:cNvPr id="6" name="Straight Arrow Connector 5"/>
          <p:cNvCxnSpPr>
            <a:cxnSpLocks/>
          </p:cNvCxnSpPr>
          <p:nvPr/>
        </p:nvCxnSpPr>
        <p:spPr>
          <a:xfrm flipH="1">
            <a:off x="4343400" y="3048000"/>
            <a:ext cx="609600" cy="457857"/>
          </a:xfrm>
          <a:prstGeom prst="straightConnector1">
            <a:avLst/>
          </a:prstGeom>
          <a:ln w="762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5486400" y="4953000"/>
            <a:ext cx="571500" cy="457201"/>
          </a:xfrm>
          <a:prstGeom prst="straightConnector1">
            <a:avLst/>
          </a:prstGeom>
          <a:ln w="762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0"/>
          </p:nvPr>
        </p:nvSpPr>
        <p:spPr/>
        <p:txBody>
          <a:bodyPr/>
          <a:lstStyle/>
          <a:p>
            <a:fld id="{896919E8-A963-43A5-A5CE-5736215DBDFC}"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15" name="Slide Number Placeholder 1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32</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2214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Continuing Education Hours</a:t>
            </a:r>
          </a:p>
        </p:txBody>
      </p:sp>
      <p:sp>
        <p:nvSpPr>
          <p:cNvPr id="3" name="Content Placeholder 2"/>
          <p:cNvSpPr>
            <a:spLocks noGrp="1"/>
          </p:cNvSpPr>
          <p:nvPr>
            <p:ph idx="1"/>
          </p:nvPr>
        </p:nvSpPr>
        <p:spPr>
          <a:xfrm>
            <a:off x="457200" y="1525588"/>
            <a:ext cx="8513866" cy="4600575"/>
          </a:xfrm>
        </p:spPr>
        <p:txBody>
          <a:bodyPr/>
          <a:lstStyle/>
          <a:p>
            <a:pPr>
              <a:spcBef>
                <a:spcPts val="600"/>
              </a:spcBef>
            </a:pPr>
            <a:r>
              <a:rPr lang="en-US" dirty="0"/>
              <a:t>1 NAADAC CEH</a:t>
            </a:r>
          </a:p>
          <a:p>
            <a:pPr>
              <a:spcBef>
                <a:spcPts val="600"/>
              </a:spcBef>
            </a:pPr>
            <a:r>
              <a:rPr lang="en-US" dirty="0"/>
              <a:t>Pass 10-question quiz with 7 correct answers</a:t>
            </a:r>
          </a:p>
          <a:p>
            <a:pPr>
              <a:spcBef>
                <a:spcPts val="600"/>
              </a:spcBef>
            </a:pPr>
            <a:r>
              <a:rPr lang="en-US" dirty="0"/>
              <a:t>Receive certificate immediately</a:t>
            </a:r>
          </a:p>
          <a:p>
            <a:pPr marL="0" indent="0">
              <a:buNone/>
            </a:pPr>
            <a:endParaRPr lang="en-US" dirty="0"/>
          </a:p>
        </p:txBody>
      </p:sp>
      <p:pic>
        <p:nvPicPr>
          <p:cNvPr id="4" name="Picture 3"/>
          <p:cNvPicPr>
            <a:picLocks noChangeAspect="1"/>
          </p:cNvPicPr>
          <p:nvPr/>
        </p:nvPicPr>
        <p:blipFill>
          <a:blip r:embed="rId2"/>
          <a:stretch>
            <a:fillRect/>
          </a:stretch>
        </p:blipFill>
        <p:spPr>
          <a:xfrm>
            <a:off x="2438400" y="3327451"/>
            <a:ext cx="4703866" cy="2920949"/>
          </a:xfrm>
          <a:prstGeom prst="rect">
            <a:avLst/>
          </a:prstGeom>
        </p:spPr>
      </p:pic>
      <p:cxnSp>
        <p:nvCxnSpPr>
          <p:cNvPr id="5" name="Straight Arrow Connector 4"/>
          <p:cNvCxnSpPr>
            <a:cxnSpLocks/>
          </p:cNvCxnSpPr>
          <p:nvPr/>
        </p:nvCxnSpPr>
        <p:spPr>
          <a:xfrm flipH="1">
            <a:off x="4191000" y="3471206"/>
            <a:ext cx="609600" cy="457857"/>
          </a:xfrm>
          <a:prstGeom prst="straightConnector1">
            <a:avLst/>
          </a:prstGeom>
          <a:ln w="762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H="1">
            <a:off x="3581400" y="5535614"/>
            <a:ext cx="571500" cy="457201"/>
          </a:xfrm>
          <a:prstGeom prst="straightConnector1">
            <a:avLst/>
          </a:prstGeom>
          <a:ln w="762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fld id="{2B904D3A-B924-4173-8A1F-30FEA69E5E82}"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33</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3356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707" y="1524000"/>
            <a:ext cx="8763000" cy="1470025"/>
          </a:xfrm>
        </p:spPr>
        <p:txBody>
          <a:bodyPr>
            <a:normAutofit/>
          </a:bodyPr>
          <a:lstStyle/>
          <a:p>
            <a:pPr marL="0" marR="0">
              <a:spcBef>
                <a:spcPts val="0"/>
              </a:spcBef>
              <a:spcAft>
                <a:spcPts val="0"/>
              </a:spcAft>
            </a:pPr>
            <a:r>
              <a:rPr lang="en-US" sz="3600" b="1" dirty="0">
                <a:solidFill>
                  <a:srgbClr val="006892"/>
                </a:solidFill>
                <a:latin typeface="Arial" pitchFamily="34" charset="0"/>
                <a:cs typeface="Arial" pitchFamily="34" charset="0"/>
              </a:rPr>
              <a:t>Building Better Programs for </a:t>
            </a:r>
            <a:br>
              <a:rPr lang="en-US" sz="3600" b="1" dirty="0">
                <a:solidFill>
                  <a:srgbClr val="006892"/>
                </a:solidFill>
                <a:latin typeface="Arial" pitchFamily="34" charset="0"/>
                <a:cs typeface="Arial" pitchFamily="34" charset="0"/>
              </a:rPr>
            </a:br>
            <a:r>
              <a:rPr lang="en-US" sz="3600" b="1" dirty="0">
                <a:solidFill>
                  <a:srgbClr val="006892"/>
                </a:solidFill>
                <a:latin typeface="Arial" pitchFamily="34" charset="0"/>
                <a:cs typeface="Arial" pitchFamily="34" charset="0"/>
              </a:rPr>
              <a:t>Justice Involved Women</a:t>
            </a:r>
            <a:endParaRPr lang="en-US" sz="5400"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sp>
        <p:nvSpPr>
          <p:cNvPr id="3" name="Rectangle 2"/>
          <p:cNvSpPr/>
          <p:nvPr/>
        </p:nvSpPr>
        <p:spPr>
          <a:xfrm>
            <a:off x="990600" y="3048000"/>
            <a:ext cx="7315200" cy="1477328"/>
          </a:xfrm>
          <a:prstGeom prst="rect">
            <a:avLst/>
          </a:prstGeom>
        </p:spPr>
        <p:txBody>
          <a:bodyPr wrap="square">
            <a:spAutoFit/>
          </a:bodyPr>
          <a:lstStyle/>
          <a:p>
            <a:pPr algn="ctr"/>
            <a:r>
              <a:rPr lang="en-US" b="1" dirty="0"/>
              <a:t>Presented by</a:t>
            </a:r>
          </a:p>
          <a:p>
            <a:pPr algn="ctr"/>
            <a:r>
              <a:rPr lang="en-US" b="1" dirty="0"/>
              <a:t>Lisa Talbot </a:t>
            </a:r>
            <a:r>
              <a:rPr lang="en-US" b="1" dirty="0" err="1"/>
              <a:t>Lundrigan</a:t>
            </a:r>
            <a:r>
              <a:rPr lang="en-US" b="1" dirty="0"/>
              <a:t>, </a:t>
            </a:r>
            <a:r>
              <a:rPr lang="en-US" b="1" dirty="0" err="1"/>
              <a:t>AdCare</a:t>
            </a:r>
            <a:r>
              <a:rPr lang="en-US" b="1" dirty="0"/>
              <a:t> Criminal Justice Services, Inc. </a:t>
            </a:r>
          </a:p>
          <a:p>
            <a:pPr algn="ctr"/>
            <a:endParaRPr lang="en-US" b="1" dirty="0"/>
          </a:p>
          <a:p>
            <a:pPr algn="ctr"/>
            <a:r>
              <a:rPr lang="en-US" b="1" dirty="0"/>
              <a:t>Moderator, Stephen Keller</a:t>
            </a:r>
          </a:p>
          <a:p>
            <a:pPr algn="ctr"/>
            <a:r>
              <a:rPr lang="en-US" b="1" dirty="0"/>
              <a:t>Training/TA Coordinator, RSAT-TTA</a:t>
            </a:r>
          </a:p>
        </p:txBody>
      </p:sp>
    </p:spTree>
    <p:extLst>
      <p:ext uri="{BB962C8B-B14F-4D97-AF65-F5344CB8AC3E}">
        <p14:creationId xmlns:p14="http://schemas.microsoft.com/office/powerpoint/2010/main" val="19087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spcAft>
                <a:spcPts val="1200"/>
              </a:spcAft>
              <a:buNone/>
            </a:pPr>
            <a:r>
              <a:rPr lang="en-US" sz="4400" dirty="0">
                <a:hlinkClick r:id="rId2"/>
              </a:rPr>
              <a:t>www.rsat-tta.com</a:t>
            </a:r>
            <a:endParaRPr lang="en-US" sz="4400" dirty="0"/>
          </a:p>
          <a:p>
            <a:r>
              <a:rPr lang="en-US" dirty="0"/>
              <a:t>Archived webinars and handouts</a:t>
            </a:r>
          </a:p>
          <a:p>
            <a:r>
              <a:rPr lang="en-US" dirty="0"/>
              <a:t>Articles and other publications</a:t>
            </a:r>
          </a:p>
          <a:p>
            <a:r>
              <a:rPr lang="en-US" dirty="0"/>
              <a:t>Research, references, and resources</a:t>
            </a:r>
          </a:p>
          <a:p>
            <a:r>
              <a:rPr lang="en-US" dirty="0"/>
              <a:t>Elearning curricula</a:t>
            </a:r>
          </a:p>
          <a:p>
            <a:r>
              <a:rPr lang="en-US" dirty="0"/>
              <a:t>Interactive forum</a:t>
            </a:r>
          </a:p>
        </p:txBody>
      </p:sp>
      <p:sp>
        <p:nvSpPr>
          <p:cNvPr id="2" name="Title 1"/>
          <p:cNvSpPr>
            <a:spLocks noGrp="1"/>
          </p:cNvSpPr>
          <p:nvPr>
            <p:ph type="title"/>
          </p:nvPr>
        </p:nvSpPr>
        <p:spPr/>
        <p:txBody>
          <a:bodyPr/>
          <a:lstStyle/>
          <a:p>
            <a:r>
              <a:rPr lang="en-US" dirty="0"/>
              <a:t>RSAT Website</a:t>
            </a:r>
          </a:p>
        </p:txBody>
      </p:sp>
      <p:sp>
        <p:nvSpPr>
          <p:cNvPr id="4" name="Date Placeholder 3"/>
          <p:cNvSpPr>
            <a:spLocks noGrp="1"/>
          </p:cNvSpPr>
          <p:nvPr>
            <p:ph type="dt" sz="half" idx="10"/>
          </p:nvPr>
        </p:nvSpPr>
        <p:spPr/>
        <p:txBody>
          <a:bodyPr/>
          <a:lstStyle/>
          <a:p>
            <a:fld id="{25EDA505-5321-44DE-9D00-082392DA3CD3}"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5</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3598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4000" dirty="0">
                <a:solidFill>
                  <a:srgbClr val="006892"/>
                </a:solidFill>
                <a:latin typeface="Arial" pitchFamily="34" charset="0"/>
                <a:cs typeface="Arial" pitchFamily="34" charset="0"/>
              </a:rPr>
              <a:t>Objectives</a:t>
            </a:r>
          </a:p>
        </p:txBody>
      </p:sp>
      <p:sp>
        <p:nvSpPr>
          <p:cNvPr id="3" name="Content Placeholder 2"/>
          <p:cNvSpPr>
            <a:spLocks noGrp="1"/>
          </p:cNvSpPr>
          <p:nvPr>
            <p:ph idx="1"/>
          </p:nvPr>
        </p:nvSpPr>
        <p:spPr>
          <a:xfrm>
            <a:off x="457200" y="1752601"/>
            <a:ext cx="8229600" cy="4209146"/>
          </a:xfrm>
        </p:spPr>
        <p:txBody>
          <a:bodyPr>
            <a:normAutofit fontScale="77500" lnSpcReduction="20000"/>
          </a:bodyPr>
          <a:lstStyle/>
          <a:p>
            <a:pPr marL="0" lvl="0" indent="0">
              <a:buNone/>
            </a:pPr>
            <a:r>
              <a:rPr lang="en-US" sz="2600" b="1" dirty="0"/>
              <a:t>After this event, participants will be able to:</a:t>
            </a:r>
            <a:endParaRPr lang="en-US" dirty="0"/>
          </a:p>
          <a:p>
            <a:r>
              <a:rPr lang="en-US" dirty="0"/>
              <a:t>Identify two ways standard risk/needs assessment is not a fully accurate reflection of women's risk level. </a:t>
            </a:r>
          </a:p>
          <a:p>
            <a:r>
              <a:rPr lang="en-US" dirty="0"/>
              <a:t>Identify at least one risk/needs assessment tool that is gender responsive.</a:t>
            </a:r>
          </a:p>
          <a:p>
            <a:r>
              <a:rPr lang="en-US" dirty="0"/>
              <a:t>Identify at least two need areas which data suggest are more prevalent for justice-involved women than for men.</a:t>
            </a:r>
          </a:p>
          <a:p>
            <a:r>
              <a:rPr lang="en-US" dirty="0"/>
              <a:t>Identify at least two trauma-informed approaches that can be implemented within the criminal justice system.</a:t>
            </a:r>
          </a:p>
          <a:p>
            <a:r>
              <a:rPr lang="en-US" dirty="0"/>
              <a:t>Identify at least two evidence-based resources for planning and implementing gender-responsive programs.</a:t>
            </a:r>
          </a:p>
        </p:txBody>
      </p:sp>
      <p:sp>
        <p:nvSpPr>
          <p:cNvPr id="8" name="Date Placeholder 7"/>
          <p:cNvSpPr>
            <a:spLocks noGrp="1"/>
          </p:cNvSpPr>
          <p:nvPr>
            <p:ph type="dt" sz="half" idx="10"/>
          </p:nvPr>
        </p:nvSpPr>
        <p:spPr>
          <a:xfrm>
            <a:off x="457200" y="6356350"/>
            <a:ext cx="2133600" cy="365125"/>
          </a:xfrm>
        </p:spPr>
        <p:txBody>
          <a:bodyPr/>
          <a:lstStyle/>
          <a:p>
            <a:fld id="{11807B34-6D22-4E84-91FD-0A27EFEB5BC9}"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6</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1989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t>National Center for </a:t>
            </a:r>
            <a:br>
              <a:rPr lang="en-US" dirty="0"/>
            </a:br>
            <a:r>
              <a:rPr lang="en-US" dirty="0"/>
              <a:t>Justice Involved Women</a:t>
            </a:r>
          </a:p>
        </p:txBody>
      </p:sp>
      <p:sp>
        <p:nvSpPr>
          <p:cNvPr id="3" name="Content Placeholder 2"/>
          <p:cNvSpPr>
            <a:spLocks noGrp="1"/>
          </p:cNvSpPr>
          <p:nvPr>
            <p:ph idx="1"/>
          </p:nvPr>
        </p:nvSpPr>
        <p:spPr/>
        <p:txBody>
          <a:bodyPr>
            <a:normAutofit fontScale="92500"/>
          </a:bodyPr>
          <a:lstStyle/>
          <a:p>
            <a:pPr>
              <a:spcAft>
                <a:spcPts val="600"/>
              </a:spcAft>
            </a:pPr>
            <a:r>
              <a:rPr lang="en-US" sz="3000" dirty="0"/>
              <a:t>The Ten Truths explored in this presentation are found in the document </a:t>
            </a:r>
            <a:r>
              <a:rPr lang="en-US" sz="3000" b="1" i="1" dirty="0"/>
              <a:t>Ten Truths That Matter When Working With Justice Involved Women</a:t>
            </a:r>
          </a:p>
          <a:p>
            <a:pPr>
              <a:spcAft>
                <a:spcPts val="600"/>
              </a:spcAft>
            </a:pPr>
            <a:r>
              <a:rPr lang="en-US" sz="3000" dirty="0"/>
              <a:t>The NCJIW is a national clearinghouse of Information and Resources for Justice Involved Women</a:t>
            </a:r>
          </a:p>
          <a:p>
            <a:pPr>
              <a:spcAft>
                <a:spcPts val="600"/>
              </a:spcAft>
            </a:pPr>
            <a:r>
              <a:rPr lang="en-US" sz="3000" dirty="0"/>
              <a:t>Partnership of the Bureau of Justice Assistance, the National Institute of Corrections and The Center for Effective Public Policy.</a:t>
            </a:r>
          </a:p>
          <a:p>
            <a:pPr marL="0" indent="0" algn="ctr">
              <a:buNone/>
            </a:pPr>
            <a:r>
              <a:rPr lang="en-US" dirty="0">
                <a:hlinkClick r:id="rId2"/>
              </a:rPr>
              <a:t>http://cjinvolvedwomen.org/</a:t>
            </a:r>
            <a:r>
              <a:rPr lang="en-US" dirty="0"/>
              <a:t> </a:t>
            </a:r>
          </a:p>
        </p:txBody>
      </p:sp>
      <p:sp>
        <p:nvSpPr>
          <p:cNvPr id="4" name="Date Placeholder 3"/>
          <p:cNvSpPr>
            <a:spLocks noGrp="1"/>
          </p:cNvSpPr>
          <p:nvPr>
            <p:ph type="dt" sz="half" idx="10"/>
          </p:nvPr>
        </p:nvSpPr>
        <p:spPr/>
        <p:txBody>
          <a:bodyPr/>
          <a:lstStyle/>
          <a:p>
            <a:fld id="{C9867F9F-F346-4834-B649-169E6B974709}"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7</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389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The Essex County Sheriff’s Department</a:t>
            </a:r>
            <a:br>
              <a:rPr lang="en-US" dirty="0"/>
            </a:br>
            <a:r>
              <a:rPr lang="en-US" sz="3600" dirty="0"/>
              <a:t>Massachusetts</a:t>
            </a:r>
            <a:endParaRPr lang="en-US" dirty="0"/>
          </a:p>
        </p:txBody>
      </p:sp>
      <p:sp>
        <p:nvSpPr>
          <p:cNvPr id="3" name="Content Placeholder 2"/>
          <p:cNvSpPr>
            <a:spLocks noGrp="1"/>
          </p:cNvSpPr>
          <p:nvPr>
            <p:ph idx="1"/>
          </p:nvPr>
        </p:nvSpPr>
        <p:spPr/>
        <p:txBody>
          <a:bodyPr>
            <a:normAutofit lnSpcReduction="10000"/>
          </a:bodyPr>
          <a:lstStyle/>
          <a:p>
            <a:r>
              <a:rPr lang="en-US" dirty="0"/>
              <a:t>Located north of Boston</a:t>
            </a:r>
          </a:p>
          <a:p>
            <a:r>
              <a:rPr lang="en-US" dirty="0"/>
              <a:t>Houses male inmates in two distinct locations.</a:t>
            </a:r>
          </a:p>
          <a:p>
            <a:r>
              <a:rPr lang="en-US" dirty="0"/>
              <a:t>Operates three community corrections centers, all of which serve women.</a:t>
            </a:r>
          </a:p>
          <a:p>
            <a:r>
              <a:rPr lang="en-US" dirty="0"/>
              <a:t>Operates two Detox Units, one Male and one Female.</a:t>
            </a:r>
          </a:p>
          <a:p>
            <a:r>
              <a:rPr lang="en-US" dirty="0"/>
              <a:t>Operates the Women In Transition program to provide case management and GR program services to women entering the community.</a:t>
            </a:r>
          </a:p>
        </p:txBody>
      </p:sp>
      <p:sp>
        <p:nvSpPr>
          <p:cNvPr id="4" name="Date Placeholder 3"/>
          <p:cNvSpPr>
            <a:spLocks noGrp="1"/>
          </p:cNvSpPr>
          <p:nvPr>
            <p:ph type="dt" sz="half" idx="10"/>
          </p:nvPr>
        </p:nvSpPr>
        <p:spPr/>
        <p:txBody>
          <a:bodyPr/>
          <a:lstStyle/>
          <a:p>
            <a:fld id="{72039A4C-AB2E-46AA-A7F2-7D1EF85FD2F7}"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8</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1198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Panelists from Essex County Sheriff’s Department Programs</a:t>
            </a:r>
          </a:p>
        </p:txBody>
      </p:sp>
      <p:sp>
        <p:nvSpPr>
          <p:cNvPr id="3" name="Content Placeholder 2"/>
          <p:cNvSpPr>
            <a:spLocks noGrp="1"/>
          </p:cNvSpPr>
          <p:nvPr>
            <p:ph idx="1"/>
          </p:nvPr>
        </p:nvSpPr>
        <p:spPr/>
        <p:txBody>
          <a:bodyPr/>
          <a:lstStyle/>
          <a:p>
            <a:r>
              <a:rPr lang="en-US" b="1" dirty="0"/>
              <a:t>Michelle </a:t>
            </a:r>
            <a:r>
              <a:rPr lang="en-US" b="1" dirty="0" err="1"/>
              <a:t>Alsup</a:t>
            </a:r>
            <a:r>
              <a:rPr lang="en-US" dirty="0"/>
              <a:t>, Essex County Regional Manager, AdCare Criminal Justice Services</a:t>
            </a:r>
          </a:p>
          <a:p>
            <a:endParaRPr lang="en-US" dirty="0"/>
          </a:p>
          <a:p>
            <a:r>
              <a:rPr lang="en-US" b="1" dirty="0"/>
              <a:t>Janine </a:t>
            </a:r>
            <a:r>
              <a:rPr lang="en-US" b="1" dirty="0" err="1"/>
              <a:t>Belliti</a:t>
            </a:r>
            <a:r>
              <a:rPr lang="en-US" dirty="0"/>
              <a:t>, Detox Program Director, ACJS</a:t>
            </a:r>
          </a:p>
          <a:p>
            <a:endParaRPr lang="en-US" dirty="0"/>
          </a:p>
          <a:p>
            <a:r>
              <a:rPr lang="en-US" b="1" dirty="0"/>
              <a:t>Tommie Bower</a:t>
            </a:r>
            <a:r>
              <a:rPr lang="en-US" dirty="0"/>
              <a:t>, Women in Transition Program, Senior Clinician, ACJS</a:t>
            </a:r>
          </a:p>
          <a:p>
            <a:endParaRPr lang="en-US" dirty="0"/>
          </a:p>
          <a:p>
            <a:endParaRPr lang="en-US" dirty="0"/>
          </a:p>
        </p:txBody>
      </p:sp>
      <p:sp>
        <p:nvSpPr>
          <p:cNvPr id="4" name="Date Placeholder 3"/>
          <p:cNvSpPr>
            <a:spLocks noGrp="1"/>
          </p:cNvSpPr>
          <p:nvPr>
            <p:ph type="dt" sz="half" idx="10"/>
          </p:nvPr>
        </p:nvSpPr>
        <p:spPr/>
        <p:txBody>
          <a:bodyPr/>
          <a:lstStyle/>
          <a:p>
            <a:fld id="{0F2E2219-9322-43A5-AE2A-FEC7179A839E}" type="datetime1">
              <a:rPr lang="en-US" smtClean="0">
                <a:solidFill>
                  <a:schemeClr val="bg1"/>
                </a:solidFill>
                <a:latin typeface="Arial" pitchFamily="34" charset="0"/>
                <a:cs typeface="Arial" pitchFamily="34" charset="0"/>
              </a:rPr>
              <a:t>1/18/2017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9</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81528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TAG_VCONFIG" val="PD94bWwgdmVyc2lvbj0iMS4wIj8+DQo8Y29uZmlndXJhdGlvbj4NCgk8YnJhbmRpbmc+DQoJCTx1aWZvbnQgbmFtZT0iRk9OVF9OT1RFU19URVhUIiB2YWx1ZT0iVmVyZGFuYSwxMy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g0KDQp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x1aXRleHQgbmFtZT0iQ09VUlNFX1NUQVRVUyIgdmFsdWU9Ik1vZHVsc3RhdHVzIi8+DQoJCTx1aXRleHQgbmFtZT0iUEFTU0VEX1NUUklORyIgdmFsdWU9IkVyZm9sZ3JlaWNoIi8+DQoJCTx1aXRleHQgbmFtZT0iRkFJTEVEX1NUUklORyIgdmFsdWU9IkZlaGxnZXNjaGxhZ2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k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JPHVpdGV4dCBuYW1lPSJBVFRBQ0hNRU5UX1BSRVZJRVdfV0FSTklOR01TR19USVRMRVNUUklORyIgdmFsdWU9Ildhcm51bmcgYmVpbSDDlmZmbmVuIHZvbiBBbmxhZ2VuIi8+DQoJCTx1aXRleHQgbmFtZT0iQVRUQUNITUVOVF9QUkVWSUVXX1dBUk5JTkdNU0ciIHZhbHVlPSJBbmjDpG5nZSBrw7ZubmVuIG5pY2h0IGltIFZvcnNjaGF1LU1vZHVzIGdlw7ZmZm5ldCB3ZXJkZW4uIFZlcndlbmRlbiBTaWUg4oCeVmVyw7ZmZmVudGxpY2hlbuKAnCwgdW0gZGllIEVyZ2Vibmlzc2UgYW56dXplaWdlbi4iLz4NCgkJPHVpdGV4dCBuYW1lPSJDT0xMQUJfTE9DQUxfUExBWUJBQ0tfTVNHIiB2YWx1ZT0iSW5oYWx0IHdpcmQgbG9rYWwgZ2VzcGllbHQuIFp1c2FtbWVuYXJiZWl0IGZ1bmt0aW9uaWVydCBpbiBkaWVzZW0gTW9kdXMgbmljaHQuIi8+DQoJCTx1aXRleHQgbmFtZT0iQ09MTEFCX0xPQ0FMX1BMQVlCQUNLX1RJVExFIiB2YWx1ZT0iTG9rYWxlIFdpZWRlcmdhYmUiLz4NCgkJPHVpdGV4dCBuYW1lPSJDT0xMQUJfTE9DQUxfUExBWUJBQ0tCVE4iIHZhbHVlPSJPSy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JPHVpdGV4dCBuYW1lPSJBVFRBQ0hNRU5UX1BSRVZJRVdfV0FSTklOR01TR19USVRMRVNUUklORyIgdmFsdWU9IkF2ZXJ0aXNzZW1lbnQgY29uY2VybmFudCBsYSBwacOoY2Ugam9pbnRlIi8+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DQoJCTx1aXRleHQgbmFtZT0iQ09MTEFCX0xPQ0FMX1BMQVlCQUNLQlROIiB2YWx1ZT0iT2s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CTx1aXRleHQgbmFtZT0iQVRUQUNITUVOVF9QUkVWSUVXX1dBUk5JTkdNU0dfVElUTEVTVFJJTkciIHZhbHVlPSLmt7vku5jjg5XjgqHjgqTjg6vorablkYoiLz4NCgkJPHVpdGV4dCBuYW1lPSJBVFRBQ0hNRU5UX1BSRVZJRVdfV0FSTklOR01TRyIgdmFsdWU9Iua3u+S7mOODleOCoeOCpOODq+OBr+ODl+ODrOODk+ODpeODvOODouODvOODieOBp+OBr+mWi+OBjeOBvuOBm+OCk+OAguODkeODluODquODg+OCt+ODpeOCkuS9v+eUqOOBl+OBpue1kOaenOOCkuihqOekuuOBl+OBpuOBj+OBoOOBleOBhOOAgiIvPg0KCQk8dWl0ZXh0IG5hbWU9IkNPTExBQl9MT0NBTF9QTEFZQkFDS19NU0ciIHZhbHVlPSLjgrPjg7Pjg4bjg7Pjg4Tjga/jg63jg7zjgqvjg6vjgaflho3nlJ/jgZXjgozjgabjgYTjgb7jgZnjgILjgZPjga7jg6Ljg7zjg4njgafjga/lhbHlkIzkvZzmpa3jgafjgY3jgb7jgZvjgpPjgIIiLz4NCgkJPHVpdGV4dCBuYW1lPSJDT0xMQUJfTE9DQUxfUExBWUJBQ0tfVElUTEUiIHZhbHVlPSLjg63jg7zjgqvjg6vlho3nlJ8iLz4NCgkJPHVpdGV4dCBuYW1lPSJDT0xMQUJfTE9DQUxfUExBWUJBQ0tCVE4iIHZhbHVlPSJPSy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x1aXRleHQgbmFtZT0iQ09VUlNFX1NUQVRVUyIgdmFsdWU9IuuqqOuTiCDsg4Htg5wiLz4NCgkJPHVpdGV4dCBuYW1lPSJQQVNTRURfU1RSSU5HIiB2YWx1ZT0i7ZWp6rKpIi8+DQoJCTx1aXRleHQgbmFtZT0iRkFJTEVEX1NUUklORyIgdmFsdWU9Iuu2iO2VqeqyqS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g0KDQp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Qk8dWl0ZXh0IG5hbWU9IkFUVEFDSE1FTlRfUFJFVklFV19XQVJOSU5HTVNHX1RJVExFU1RSSU5HIiB2YWx1ZT0iQXZpc28gZGUgYW5leG8iLz4NCgkJPHVpdGV4dCBuYW1lPSJBVFRBQ0hNRU5UX1BSRVZJRVdfV0FSTklOR01TRyIgdmFsdWU9Ik9zIGFuZXhvcyBuw6NvIHPDo28gYWJlcnRvcyBubyBtb2RvIGRlIFZpc3VhbGl6YcOnw6NvLiBVc2UgbyBjb21hbmRvIGRlIHB1YmxpY2HDp8OjbyBwYXJhIHZlciBvcyByZXN1bHRhZG9zLiIvPg0KCQk8dWl0ZXh0IG5hbWU9IkNPTExBQl9MT0NBTF9QTEFZQkFDS19NU0ciIHZhbHVlPSJPIGNvbnRlw7pkbyBlc3TDoSBzZW5kbyByZXByb2R1emlkbyBsb2NhbG1lbnRlLkEgY29sYWJvcmHDp8OjbyBuw6NvIGZ1bmNpb25hIG5lc3RlIG1vZG8uIi8+DQoJCTx1aXRleHQgbmFtZT0iQ09MTEFCX0xPQ0FMX1BMQVlCQUNLX1RJVExFIiB2YWx1ZT0iUmVwcm9kdcOnw6NvIGxvY2FsIi8+DQoJCTx1aXRleHQgbmFtZT0iQ09MTEFCX0xPQ0FMX1BMQVlCQUNLQlROIiB2YWx1ZT0iT2s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g0KDQp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NCg0K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PC9jb25maWd1cmF0aW9uPg0K"/>
  <p:tag name="MMPROD_UIDATA" val="&lt;database version=&quot;11.0&quot;&gt;&lt;object type=&quot;1&quot; unique_id=&quot;10001&quot;&gt;&lt;property id=&quot;20139&quot; value=&quot;%n. %s&quot;/&gt;&lt;property id=&quot;20141&quot; value=&quot;Building Better Programs for Justice Involved Women-RSAT Webinar&quot;/&gt;&lt;property id=&quot;20144&quot; value=&quot;1&quot;/&gt;&lt;property id=&quot;20146&quot; value=&quot;0&quot;/&gt;&lt;property id=&quot;20147&quot; value=&quot;0&quot;/&gt;&lt;property id=&quot;20148&quot; value=&quot;5&quot;/&gt;&lt;property id=&quot;20184&quot; value=&quot;7&quot;/&gt;&lt;property id=&quot;20191&quot; value=&quot;AHP Corporate Account&quot;/&gt;&lt;property id=&quot;20192&quot; value=&quot;https://ahpnet.adobeconnect.com/&quot;/&gt;&lt;property id=&quot;20193&quot; value=&quot;0&quot;/&gt;&lt;property id=&quot;20519&quot; value=&quot;0&quot;/&gt;&lt;property id=&quot;20600&quot; value=&quot;0&quot;/&gt;&lt;property id=&quot;20700&quot; value=&quot;0&quot;/&gt;&lt;object type=&quot;2&quot; unique_id=&quot;10002&quot;&gt;&lt;object type=&quot;3&quot; unique_id=&quot;10004&quot;&gt;&lt;property id=&quot;20148&quot; value=&quot;5&quot;/&gt;&lt;property id=&quot;20300&quot; value=&quot;Slide 7 - &amp;quot;National Center for  Justice Involved Women&amp;quot;&quot;/&gt;&lt;property id=&quot;20307&quot; value=&quot;261&quot;/&gt;&lt;/object&gt;&lt;object type=&quot;3&quot; unique_id=&quot;10005&quot;&gt;&lt;property id=&quot;20148&quot; value=&quot;5&quot;/&gt;&lt;property id=&quot;20300&quot; value=&quot;Slide 8 - &amp;quot;The Essex County Sheriff’s Department Massachusetts&amp;quot;&quot;/&gt;&lt;property id=&quot;20307&quot; value=&quot;280&quot;/&gt;&lt;/object&gt;&lt;object type=&quot;3&quot; unique_id=&quot;10006&quot;&gt;&lt;property id=&quot;20148&quot; value=&quot;5&quot;/&gt;&lt;property id=&quot;20300&quot; value=&quot;Slide 9 - &amp;quot;Panelists from Essex County Sheriff’s Department Programs&amp;quot;&quot;/&gt;&lt;property id=&quot;20307&quot; value=&quot;279&quot;/&gt;&lt;/object&gt;&lt;object type=&quot;3&quot; unique_id=&quot;10007&quot;&gt;&lt;property id=&quot;20148&quot; value=&quot;5&quot;/&gt;&lt;property id=&quot;20300&quot; value=&quot;Slide 10 - &amp;quot;Truth One&amp;quot;&quot;/&gt;&lt;property id=&quot;20307&quot; value=&quot;263&quot;/&gt;&lt;/object&gt;&lt;object type=&quot;3&quot; unique_id=&quot;10008&quot;&gt;&lt;property id=&quot;20148&quot; value=&quot;5&quot;/&gt;&lt;property id=&quot;20300&quot; value=&quot;Slide 11 - &amp;quot;Types of Crimes Committed&amp;quot;&quot;/&gt;&lt;property id=&quot;20307&quot; value=&quot;275&quot;/&gt;&lt;/object&gt;&lt;object type=&quot;3&quot; unique_id=&quot;10009&quot;&gt;&lt;property id=&quot;20148&quot; value=&quot;5&quot;/&gt;&lt;property id=&quot;20300&quot; value=&quot;Slide 12 - &amp;quot;Truth Two&amp;quot;&quot;/&gt;&lt;property id=&quot;20307&quot; value=&quot;264&quot;/&gt;&lt;/object&gt;&lt;object type=&quot;3&quot; unique_id=&quot;10010&quot;&gt;&lt;property id=&quot;20148&quot; value=&quot;5&quot;/&gt;&lt;property id=&quot;20300&quot; value=&quot;Slide 13 - &amp;quot;Pathways Model&amp;quot;&quot;/&gt;&lt;property id=&quot;20307&quot; value=&quot;273&quot;/&gt;&lt;/object&gt;&lt;object type=&quot;3&quot; unique_id=&quot;10011&quot;&gt;&lt;property id=&quot;20148&quot; value=&quot;5&quot;/&gt;&lt;property id=&quot;20300&quot; value=&quot;Slide 14 - &amp;quot;Pathways Model&amp;quot;&quot;/&gt;&lt;property id=&quot;20307&quot; value=&quot;276&quot;/&gt;&lt;/object&gt;&lt;object type=&quot;3&quot; unique_id=&quot;10012&quot;&gt;&lt;property id=&quot;20148&quot; value=&quot;5&quot;/&gt;&lt;property id=&quot;20300&quot; value=&quot;Slide 15 - &amp;quot;Truth Three&amp;quot;&quot;/&gt;&lt;property id=&quot;20307&quot; value=&quot;265&quot;/&gt;&lt;/object&gt;&lt;object type=&quot;3&quot; unique_id=&quot;10013&quot;&gt;&lt;property id=&quot;20148&quot; value=&quot;5&quot;/&gt;&lt;property id=&quot;20300&quot; value=&quot;Slide 16 - &amp;quot;Truth Four&amp;quot;&quot;/&gt;&lt;property id=&quot;20307&quot; value=&quot;266&quot;/&gt;&lt;/object&gt;&lt;object type=&quot;3&quot; unique_id=&quot;10014&quot;&gt;&lt;property id=&quot;20148&quot; value=&quot;5&quot;/&gt;&lt;property id=&quot;20300&quot; value=&quot;Slide 17 - &amp;quot;Truth Five&amp;quot;&quot;/&gt;&lt;property id=&quot;20307&quot; value=&quot;267&quot;/&gt;&lt;/object&gt;&lt;object type=&quot;3&quot; unique_id=&quot;10015&quot;&gt;&lt;property id=&quot;20148&quot; value=&quot;5&quot;/&gt;&lt;property id=&quot;20300&quot; value=&quot;Slide 18 - &amp;quot;Trauma and Justice Involved Women&amp;quot;&quot;/&gt;&lt;property id=&quot;20307&quot; value=&quot;277&quot;/&gt;&lt;/object&gt;&lt;object type=&quot;3&quot; unique_id=&quot;10016&quot;&gt;&lt;property id=&quot;20148&quot; value=&quot;5&quot;/&gt;&lt;property id=&quot;20300&quot; value=&quot;Slide 19 - &amp;quot;Truth Six&amp;quot;&quot;/&gt;&lt;property id=&quot;20307&quot; value=&quot;268&quot;/&gt;&lt;/object&gt;&lt;object type=&quot;3&quot; unique_id=&quot;10017&quot;&gt;&lt;property id=&quot;20148&quot; value=&quot;5&quot;/&gt;&lt;property id=&quot;20300&quot; value=&quot;Slide 20 - &amp;quot;Truth Seven&amp;quot;&quot;/&gt;&lt;property id=&quot;20307&quot; value=&quot;269&quot;/&gt;&lt;/object&gt;&lt;object type=&quot;3&quot; unique_id=&quot;10018&quot;&gt;&lt;property id=&quot;20148&quot; value=&quot;5&quot;/&gt;&lt;property id=&quot;20300&quot; value=&quot;Slide 21 - &amp;quot;Women’s Risk Need Assessment (WRNA)&amp;quot;&quot;/&gt;&lt;property id=&quot;20307&quot; value=&quot;281&quot;/&gt;&lt;/object&gt;&lt;object type=&quot;3&quot; unique_id=&quot;10019&quot;&gt;&lt;property id=&quot;20148&quot; value=&quot;5&quot;/&gt;&lt;property id=&quot;20300&quot; value=&quot;Slide 22 - &amp;quot;Truth Eight&amp;quot;&quot;/&gt;&lt;property id=&quot;20307&quot; value=&quot;270&quot;/&gt;&lt;/object&gt;&lt;object type=&quot;3&quot; unique_id=&quot;10020&quot;&gt;&lt;property id=&quot;20148&quot; value=&quot;5&quot;/&gt;&lt;property id=&quot;20300&quot; value=&quot;Slide 23 - &amp;quot;Truth Nine&amp;quot;&quot;/&gt;&lt;property id=&quot;20307&quot; value=&quot;271&quot;/&gt;&lt;/object&gt;&lt;object type=&quot;3&quot; unique_id=&quot;10021&quot;&gt;&lt;property id=&quot;20148&quot; value=&quot;5&quot;/&gt;&lt;property id=&quot;20300&quot; value=&quot;Slide 24 - &amp;quot;Truth Ten&amp;quot;&quot;/&gt;&lt;property id=&quot;20307&quot; value=&quot;272&quot;/&gt;&lt;/object&gt;&lt;object type=&quot;3&quot; unique_id=&quot;10022&quot;&gt;&lt;property id=&quot;20148&quot; value=&quot;5&quot;/&gt;&lt;property id=&quot;20300&quot; value=&quot;Slide 25 - &amp;quot;Recidivism Rates for Women&amp;quot;&quot;/&gt;&lt;property id=&quot;20307&quot; value=&quot;284&quot;/&gt;&lt;/object&gt;&lt;object type=&quot;3&quot; unique_id=&quot;10023&quot;&gt;&lt;property id=&quot;20148&quot; value=&quot;5&quot;/&gt;&lt;property id=&quot;20300&quot; value=&quot;Slide 26&quot;/&gt;&lt;property id=&quot;20307&quot; value=&quot;283&quot;/&gt;&lt;/object&gt;&lt;object type=&quot;3&quot; unique_id=&quot;10024&quot;&gt;&lt;property id=&quot;20148&quot; value=&quot;5&quot;/&gt;&lt;property id=&quot;20300&quot; value=&quot;Slide 27 - &amp;quot;Getting it Right&amp;quot;&quot;/&gt;&lt;property id=&quot;20307&quot; value=&quot;285&quot;/&gt;&lt;/object&gt;&lt;object type=&quot;3&quot; unique_id=&quot;10025&quot;&gt;&lt;property id=&quot;20148&quot; value=&quot;5&quot;/&gt;&lt;property id=&quot;20300&quot; value=&quot;Slide 28 - &amp;quot;Evidence-Based Resources for Women’s Treatment&amp;quot;&quot;/&gt;&lt;property id=&quot;20307&quot; value=&quot;286&quot;/&gt;&lt;/object&gt;&lt;object type=&quot;3&quot; unique_id=&quot;10026&quot;&gt;&lt;property id=&quot;20148&quot; value=&quot;5&quot;/&gt;&lt;property id=&quot;20300&quot; value=&quot;Slide 29 - &amp;quot;Additional Resources&amp;quot;&quot;/&gt;&lt;property id=&quot;20307&quot; value=&quot;259&quot;/&gt;&lt;/object&gt;&lt;object type=&quot;3&quot; unique_id=&quot;10027&quot;&gt;&lt;property id=&quot;20148&quot; value=&quot;5&quot;/&gt;&lt;property id=&quot;20300&quot; value=&quot;Slide 30&quot;/&gt;&lt;property id=&quot;20307&quot; value=&quot;287&quot;/&gt;&lt;/object&gt;&lt;object type=&quot;3&quot; unique_id=&quot;12200&quot;&gt;&lt;property id=&quot;20148&quot; value=&quot;5&quot;/&gt;&lt;property id=&quot;20300&quot; value=&quot;Slide 2 - &amp;quot;Housekeeping: Functions&amp;quot;&quot;/&gt;&lt;property id=&quot;20307&quot; value=&quot;295&quot;/&gt;&lt;/object&gt;&lt;object type=&quot;3&quot; unique_id=&quot;12201&quot;&gt;&lt;property id=&quot;20148&quot; value=&quot;5&quot;/&gt;&lt;property id=&quot;20300&quot; value=&quot;Slide 3 - &amp;quot;Housekeeping: Communication&amp;quot;&quot;/&gt;&lt;property id=&quot;20307&quot; value=&quot;296&quot;/&gt;&lt;/object&gt;&lt;object type=&quot;3&quot; unique_id=&quot;12203&quot;&gt;&lt;property id=&quot;20148&quot; value=&quot;5&quot;/&gt;&lt;property id=&quot;20300&quot; value=&quot;Slide 5 - &amp;quot;RSAT Website&amp;quot;&quot;/&gt;&lt;property id=&quot;20307&quot; value=&quot;292&quot;/&gt;&lt;/object&gt;&lt;object type=&quot;3&quot; unique_id=&quot;12204&quot;&gt;&lt;property id=&quot;20148&quot; value=&quot;5&quot;/&gt;&lt;property id=&quot;20300&quot; value=&quot;Slide 6 - &amp;quot;Objectives&amp;quot;&quot;/&gt;&lt;property id=&quot;20307&quot; value=&quot;297&quot;/&gt;&lt;/object&gt;&lt;object type=&quot;3&quot; unique_id=&quot;12205&quot;&gt;&lt;property id=&quot;20148&quot; value=&quot;5&quot;/&gt;&lt;property id=&quot;20300&quot; value=&quot;Slide 31 - &amp;quot;Questions?&amp;quot;&quot;/&gt;&lt;property id=&quot;20307&quot; value=&quot;289&quot;/&gt;&lt;/object&gt;&lt;object type=&quot;3&quot; unique_id=&quot;12206&quot;&gt;&lt;property id=&quot;20148&quot; value=&quot;5&quot;/&gt;&lt;property id=&quot;20300&quot; value=&quot;Slide 32 - &amp;quot;Certificate of Attendance&amp;quot;&quot;/&gt;&lt;property id=&quot;20307&quot; value=&quot;291&quot;/&gt;&lt;/object&gt;&lt;object type=&quot;3&quot; unique_id=&quot;12207&quot;&gt;&lt;property id=&quot;20148&quot; value=&quot;5&quot;/&gt;&lt;property id=&quot;20300&quot; value=&quot;Slide 33 - &amp;quot;Continuing Education Hours&amp;quot;&quot;/&gt;&lt;property id=&quot;20307&quot; value=&quot;290&quot;/&gt;&lt;/object&gt;&lt;object type=&quot;3&quot; unique_id=&quot;12451&quot;&gt;&lt;property id=&quot;20148&quot; value=&quot;5&quot;/&gt;&lt;property id=&quot;20300&quot; value=&quot;Slide 1 - &amp;quot;Building Better Programs for  Justice Involved Women&amp;quot;&quot;/&gt;&lt;property id=&quot;20307&quot; value=&quot;299&quot;/&gt;&lt;/object&gt;&lt;object type=&quot;3&quot; unique_id=&quot;12452&quot;&gt;&lt;property id=&quot;20148&quot; value=&quot;5&quot;/&gt;&lt;property id=&quot;20300&quot; value=&quot;Slide 4 - &amp;quot;Building Better Programs for  Justice Involved Women&amp;quot;&quot;/&gt;&lt;property id=&quot;20307&quot; value=&quot;298&quot;/&gt;&lt;/object&gt;&lt;/object&gt;&lt;object type=&quot;8&quot; unique_id=&quot;10054&quot;&gt;&lt;/object&gt;&lt;object type=&quot;4&quot; unique_id=&quot;12595&quot;&gt;&lt;/object&gt;&lt;object type=&quot;10&quot; unique_id=&quot;12596&quot;&gt;&lt;object type=&quot;11&quot; unique_id=&quot;12597&quot;&gt;&lt;property id=&quot;20180&quot; value=&quot;1&quot;/&gt;&lt;property id=&quot;20181&quot; value=&quot;1&quot;/&gt;&lt;property id=&quot;20183&quot; value=&quot;1&quot;/&gt;&lt;/object&gt;&lt;object type=&quot;12&quot; unique_id=&quot;1259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manney\AppData\Local\Temp\PR\data\asimages\{4EE96E35-5D73-45B1-9DA1-FC7BBBB8D086}_2.png&quot;/&gt;&lt;left val=&quot;71&quot;/&gt;&lt;top val=&quot;43&quot;/&gt;&lt;width val=&quot;612&quot;/&gt;&lt;height val=&quot;8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anney\AppData\Local\Temp\PR\data\asimages\{415AAB69-C240-4A44-938F-1D8D31ACBE99}_3.png&quot;/&gt;&lt;left val=&quot;71&quot;/&gt;&lt;top val=&quot;43&quot;/&gt;&lt;width val=&quot;612&quot;/&gt;&lt;height val=&quot;85&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1335</Words>
  <Application>Microsoft Office PowerPoint</Application>
  <PresentationFormat>On-screen Show (4:3)</PresentationFormat>
  <Paragraphs>210</Paragraphs>
  <Slides>33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Building Better Programs for  Justice Involved Women</vt:lpstr>
      <vt:lpstr>Housekeeping: Functions</vt:lpstr>
      <vt:lpstr>Housekeeping: Communication</vt:lpstr>
      <vt:lpstr>Building Better Programs for  Justice Involved Women</vt:lpstr>
      <vt:lpstr>RSAT Website</vt:lpstr>
      <vt:lpstr>Objectives</vt:lpstr>
      <vt:lpstr>National Center for  Justice Involved Women</vt:lpstr>
      <vt:lpstr>The Essex County Sheriff’s Department Massachusetts</vt:lpstr>
      <vt:lpstr>Panelists from Essex County Sheriff’s Department Programs</vt:lpstr>
      <vt:lpstr>Truth One</vt:lpstr>
      <vt:lpstr>Types of Crimes Committed</vt:lpstr>
      <vt:lpstr>Truth Two</vt:lpstr>
      <vt:lpstr>Pathways Model</vt:lpstr>
      <vt:lpstr>Pathways Model</vt:lpstr>
      <vt:lpstr>Truth Three</vt:lpstr>
      <vt:lpstr>Truth Four</vt:lpstr>
      <vt:lpstr>Truth Five</vt:lpstr>
      <vt:lpstr>Trauma and Justice Involved Women</vt:lpstr>
      <vt:lpstr>Truth Six</vt:lpstr>
      <vt:lpstr>Truth Seven</vt:lpstr>
      <vt:lpstr>Women’s Risk Need Assessment (WRNA)</vt:lpstr>
      <vt:lpstr>Truth Eight</vt:lpstr>
      <vt:lpstr>Truth Nine</vt:lpstr>
      <vt:lpstr>Truth Ten</vt:lpstr>
      <vt:lpstr>Recidivism Rates for Women</vt:lpstr>
      <vt:lpstr>PowerPoint Presentation</vt:lpstr>
      <vt:lpstr>Getting it Right</vt:lpstr>
      <vt:lpstr>Evidence-Based Resources for Women’s Treatment</vt:lpstr>
      <vt:lpstr>Additional Resources</vt:lpstr>
      <vt:lpstr>PowerPoint Presentation</vt:lpstr>
      <vt:lpstr>Questions?</vt:lpstr>
      <vt:lpstr>Certificate of Attendance</vt:lpstr>
      <vt:lpstr>Continuing Education Hours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RSAT</dc:title>
  <dc:creator>Lundrigan</dc:creator>
  <cp:lastModifiedBy>Kristen King</cp:lastModifiedBy>
  <cp:revision>31</cp:revision>
  <dcterms:created xsi:type="dcterms:W3CDTF">2017-01-13T11:00:32Z</dcterms:created>
  <dcterms:modified xsi:type="dcterms:W3CDTF">2017-01-18T18:13:08Z</dcterms:modified>
</cp:coreProperties>
</file>